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2"/>
  </p:notesMasterIdLst>
  <p:sldIdLst>
    <p:sldId id="351" r:id="rId2"/>
    <p:sldId id="258" r:id="rId3"/>
    <p:sldId id="261" r:id="rId4"/>
    <p:sldId id="352" r:id="rId5"/>
    <p:sldId id="353" r:id="rId6"/>
    <p:sldId id="354" r:id="rId7"/>
    <p:sldId id="355" r:id="rId8"/>
    <p:sldId id="356" r:id="rId9"/>
    <p:sldId id="357"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7D95"/>
    <a:srgbClr val="264050"/>
    <a:srgbClr val="27458A"/>
    <a:srgbClr val="132A5E"/>
    <a:srgbClr val="F40040"/>
    <a:srgbClr val="869FB2"/>
    <a:srgbClr val="FFFFFF"/>
    <a:srgbClr val="FF8282"/>
    <a:srgbClr val="FFDDDD"/>
    <a:srgbClr val="B2CF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52" autoAdjust="0"/>
  </p:normalViewPr>
  <p:slideViewPr>
    <p:cSldViewPr snapToGrid="0" showGuides="1">
      <p:cViewPr>
        <p:scale>
          <a:sx n="75" d="100"/>
          <a:sy n="75" d="100"/>
        </p:scale>
        <p:origin x="510" y="408"/>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29/07/2025</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7/29/2025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7/29/2025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272310-F653-E68D-8C48-94C9C2F64330}"/>
              </a:ext>
            </a:extLst>
          </p:cNvPr>
          <p:cNvPicPr>
            <a:picLocks noChangeAspect="1"/>
          </p:cNvPicPr>
          <p:nvPr/>
        </p:nvPicPr>
        <p:blipFill>
          <a:blip r:embed="rId2"/>
          <a:stretch>
            <a:fillRect/>
          </a:stretch>
        </p:blipFill>
        <p:spPr>
          <a:xfrm>
            <a:off x="0" y="0"/>
            <a:ext cx="12192000" cy="6858000"/>
          </a:xfrm>
          <a:prstGeom prst="rect">
            <a:avLst/>
          </a:prstGeom>
        </p:spPr>
      </p:pic>
      <p:sp>
        <p:nvSpPr>
          <p:cNvPr id="19" name="Rectangle 18">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27000"/>
                  <a:lumMod val="98000"/>
                </a:srgbClr>
              </a:gs>
              <a:gs pos="11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ptos" panose="020B0004020202020204" pitchFamily="34" charset="0"/>
            </a:endParaRPr>
          </a:p>
        </p:txBody>
      </p:sp>
      <p:sp>
        <p:nvSpPr>
          <p:cNvPr id="7" name="TextBox 6"/>
          <p:cNvSpPr txBox="1"/>
          <p:nvPr/>
        </p:nvSpPr>
        <p:spPr>
          <a:xfrm>
            <a:off x="0" y="3525053"/>
            <a:ext cx="12191999" cy="430887"/>
          </a:xfrm>
          <a:prstGeom prst="rect">
            <a:avLst/>
          </a:prstGeom>
          <a:noFill/>
        </p:spPr>
        <p:txBody>
          <a:bodyPr wrap="square" lIns="0" tIns="0" rIns="0" bIns="0" rtlCol="0">
            <a:spAutoFit/>
          </a:bodyPr>
          <a:lstStyle/>
          <a:p>
            <a:pPr algn="ctr">
              <a:tabLst>
                <a:tab pos="347663" algn="l"/>
              </a:tabLst>
            </a:pPr>
            <a:r>
              <a:rPr lang="en-US" sz="2800" b="1" dirty="0">
                <a:solidFill>
                  <a:schemeClr val="bg1"/>
                </a:solidFill>
                <a:latin typeface="Aptos" panose="020B0004020202020204" pitchFamily="34" charset="0"/>
              </a:rPr>
              <a:t>TRANSBORDER FREIGHT DATA ANALYSIS</a:t>
            </a:r>
          </a:p>
        </p:txBody>
      </p:sp>
      <p:sp>
        <p:nvSpPr>
          <p:cNvPr id="21" name="TextBox 20"/>
          <p:cNvSpPr txBox="1"/>
          <p:nvPr/>
        </p:nvSpPr>
        <p:spPr>
          <a:xfrm>
            <a:off x="4677806" y="4711442"/>
            <a:ext cx="2836386" cy="369332"/>
          </a:xfrm>
          <a:prstGeom prst="rect">
            <a:avLst/>
          </a:prstGeom>
          <a:noFill/>
        </p:spPr>
        <p:txBody>
          <a:bodyPr wrap="square" lIns="0" tIns="0" rIns="0" bIns="0" rtlCol="0">
            <a:spAutoFit/>
          </a:bodyPr>
          <a:lstStyle/>
          <a:p>
            <a:pPr>
              <a:tabLst>
                <a:tab pos="347663" algn="l"/>
              </a:tabLst>
            </a:pPr>
            <a:r>
              <a:rPr lang="en-US" sz="2400" dirty="0">
                <a:solidFill>
                  <a:schemeClr val="bg1"/>
                </a:solidFill>
                <a:latin typeface="Aptos" panose="020B0004020202020204" pitchFamily="34" charset="0"/>
              </a:rPr>
              <a:t>by  Solomon Sannie</a:t>
            </a:r>
          </a:p>
        </p:txBody>
      </p:sp>
      <p:sp>
        <p:nvSpPr>
          <p:cNvPr id="12" name="object 7" descr="Beige rectangle">
            <a:extLst>
              <a:ext uri="{FF2B5EF4-FFF2-40B4-BE49-F238E27FC236}">
                <a16:creationId xmlns:a16="http://schemas.microsoft.com/office/drawing/2014/main" id="{FB196C19-54C2-8F7A-FE08-404334AC28F2}"/>
              </a:ext>
            </a:extLst>
          </p:cNvPr>
          <p:cNvSpPr/>
          <p:nvPr/>
        </p:nvSpPr>
        <p:spPr>
          <a:xfrm>
            <a:off x="3160030" y="4064259"/>
            <a:ext cx="5976000" cy="0"/>
          </a:xfrm>
          <a:custGeom>
            <a:avLst/>
            <a:gdLst/>
            <a:ahLst/>
            <a:cxnLst/>
            <a:rect l="l" t="t" r="r" b="b"/>
            <a:pathLst>
              <a:path w="3935729">
                <a:moveTo>
                  <a:pt x="0" y="0"/>
                </a:moveTo>
                <a:lnTo>
                  <a:pt x="3935349" y="0"/>
                </a:lnTo>
              </a:path>
            </a:pathLst>
          </a:custGeom>
          <a:ln w="54863">
            <a:solidFill>
              <a:srgbClr val="FFFFFF"/>
            </a:solidFill>
          </a:ln>
        </p:spPr>
        <p:txBody>
          <a:bodyPr wrap="square" lIns="0" tIns="0" rIns="0" bIns="0" rtlCol="0"/>
          <a:lstStyle/>
          <a:p>
            <a:endParaRPr lang="en-US" dirty="0">
              <a:latin typeface="Aptos" panose="020B0004020202020204" pitchFamily="34" charset="0"/>
            </a:endParaRPr>
          </a:p>
        </p:txBody>
      </p:sp>
      <p:pic>
        <p:nvPicPr>
          <p:cNvPr id="3" name="Image 1" descr="preencoded.png">
            <a:extLst>
              <a:ext uri="{FF2B5EF4-FFF2-40B4-BE49-F238E27FC236}">
                <a16:creationId xmlns:a16="http://schemas.microsoft.com/office/drawing/2014/main" id="{A7AD67F0-2E80-7B28-6AAA-ABD6C0EA3628}"/>
              </a:ext>
            </a:extLst>
          </p:cNvPr>
          <p:cNvPicPr>
            <a:picLocks noChangeAspect="1"/>
          </p:cNvPicPr>
          <p:nvPr/>
        </p:nvPicPr>
        <p:blipFill>
          <a:blip r:embed="rId3">
            <a:duotone>
              <a:schemeClr val="accent5">
                <a:shade val="45000"/>
                <a:satMod val="135000"/>
              </a:schemeClr>
              <a:prstClr val="white"/>
            </a:duotone>
          </a:blip>
          <a:stretch>
            <a:fillRect/>
          </a:stretch>
        </p:blipFill>
        <p:spPr>
          <a:xfrm>
            <a:off x="4262440" y="4763121"/>
            <a:ext cx="265973" cy="265973"/>
          </a:xfrm>
          <a:prstGeom prst="rect">
            <a:avLst/>
          </a:prstGeom>
        </p:spPr>
      </p:pic>
      <p:pic>
        <p:nvPicPr>
          <p:cNvPr id="4" name="Picture 3">
            <a:extLst>
              <a:ext uri="{FF2B5EF4-FFF2-40B4-BE49-F238E27FC236}">
                <a16:creationId xmlns:a16="http://schemas.microsoft.com/office/drawing/2014/main" id="{44E3ACD9-7D59-FC92-41A2-06D8071CF0AE}"/>
              </a:ext>
            </a:extLst>
          </p:cNvPr>
          <p:cNvPicPr>
            <a:picLocks noChangeAspect="1"/>
          </p:cNvPicPr>
          <p:nvPr/>
        </p:nvPicPr>
        <p:blipFill>
          <a:blip r:embed="rId4" cstate="print">
            <a:extLst>
              <a:ext uri="{BEBA8EAE-BF5A-486C-A8C5-ECC9F3942E4B}">
                <a14:imgProps xmlns:a14="http://schemas.microsoft.com/office/drawing/2010/main">
                  <a14:imgLayer r:embed="rId5">
                    <a14:imgEffect>
                      <a14:brightnessContrast bright="-40000"/>
                    </a14:imgEffect>
                  </a14:imgLayer>
                </a14:imgProps>
              </a:ext>
              <a:ext uri="{28A0092B-C50C-407E-A947-70E740481C1C}">
                <a14:useLocalDpi xmlns:a14="http://schemas.microsoft.com/office/drawing/2010/main" val="0"/>
              </a:ext>
            </a:extLst>
          </a:blip>
          <a:srcRect/>
          <a:stretch/>
        </p:blipFill>
        <p:spPr>
          <a:xfrm>
            <a:off x="5547316" y="5080774"/>
            <a:ext cx="749021" cy="749021"/>
          </a:xfrm>
          <a:prstGeom prst="ellipse">
            <a:avLst/>
          </a:prstGeom>
          <a:ln>
            <a:noFill/>
          </a:ln>
          <a:effectLst>
            <a:softEdge rad="112500"/>
          </a:effectLst>
        </p:spPr>
      </p:pic>
    </p:spTree>
    <p:extLst>
      <p:ext uri="{BB962C8B-B14F-4D97-AF65-F5344CB8AC3E}">
        <p14:creationId xmlns:p14="http://schemas.microsoft.com/office/powerpoint/2010/main" val="90709638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xit" presetSubtype="0" repeatCount="indefinite" fill="hold" nodeType="withEffect">
                                  <p:stCondLst>
                                    <p:cond delay="0"/>
                                  </p:stCondLst>
                                  <p:childTnLst>
                                    <p:animEffect transition="out" filter="fade">
                                      <p:cBhvr>
                                        <p:cTn id="6" dur="10000"/>
                                        <p:tgtEl>
                                          <p:spTgt spid="4"/>
                                        </p:tgtEl>
                                      </p:cBhvr>
                                    </p:animEffect>
                                    <p:anim calcmode="lin" valueType="num">
                                      <p:cBhvr>
                                        <p:cTn id="7" dur="10000"/>
                                        <p:tgtEl>
                                          <p:spTgt spid="4"/>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10000"/>
                                        <p:tgtEl>
                                          <p:spTgt spid="4"/>
                                        </p:tgtEl>
                                        <p:attrNameLst>
                                          <p:attrName>ppt_h</p:attrName>
                                        </p:attrNameLst>
                                      </p:cBhvr>
                                      <p:tavLst>
                                        <p:tav tm="0">
                                          <p:val>
                                            <p:strVal val="ppt_h"/>
                                          </p:val>
                                        </p:tav>
                                        <p:tav tm="100000">
                                          <p:val>
                                            <p:strVal val="ppt_h"/>
                                          </p:val>
                                        </p:tav>
                                      </p:tavLst>
                                    </p:anim>
                                    <p:set>
                                      <p:cBhvr>
                                        <p:cTn id="9" dur="1" fill="hold">
                                          <p:stCondLst>
                                            <p:cond delay="9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a:extLst>
              <a:ext uri="{FF2B5EF4-FFF2-40B4-BE49-F238E27FC236}">
                <a16:creationId xmlns:a16="http://schemas.microsoft.com/office/drawing/2014/main" id="{2D2E2ADF-D08C-8FA0-0882-B979932D3F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79000">
                <a:srgbClr val="1F2229">
                  <a:alpha val="0"/>
                </a:srgbClr>
              </a:gs>
              <a:gs pos="0">
                <a:srgbClr val="1F2229">
                  <a:alpha val="7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THANK YOU</a:t>
            </a: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
        <p:nvSpPr>
          <p:cNvPr id="19" name="Oval 18">
            <a:extLst>
              <a:ext uri="{C183D7F6-B498-43B3-948B-1728B52AA6E4}">
                <adec:decorative xmlns:adec="http://schemas.microsoft.com/office/drawing/2017/decorative" val="1"/>
              </a:ext>
            </a:extLst>
          </p:cNvPr>
          <p:cNvSpPr/>
          <p:nvPr/>
        </p:nvSpPr>
        <p:spPr>
          <a:xfrm>
            <a:off x="4054867"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6" name="Oval 15">
            <a:extLst>
              <a:ext uri="{C183D7F6-B498-43B3-948B-1728B52AA6E4}">
                <adec:decorative xmlns:adec="http://schemas.microsoft.com/office/drawing/2017/decorative" val="1"/>
              </a:ext>
            </a:extLst>
          </p:cNvPr>
          <p:cNvSpPr/>
          <p:nvPr/>
        </p:nvSpPr>
        <p:spPr>
          <a:xfrm>
            <a:off x="3632360" y="789512"/>
            <a:ext cx="5278993" cy="5278976"/>
          </a:xfrm>
          <a:prstGeom prst="ellipse">
            <a:avLst/>
          </a:prstGeom>
          <a:solidFill>
            <a:schemeClr val="bg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4" name="Picture 3">
            <a:extLst>
              <a:ext uri="{FF2B5EF4-FFF2-40B4-BE49-F238E27FC236}">
                <a16:creationId xmlns:a16="http://schemas.microsoft.com/office/drawing/2014/main" id="{2F4EF967-16C4-3680-9C96-3216217EF30C}"/>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a:stretch/>
        </p:blipFill>
        <p:spPr>
          <a:xfrm>
            <a:off x="5721489" y="4113764"/>
            <a:ext cx="749021" cy="749021"/>
          </a:xfrm>
          <a:prstGeom prst="ellipse">
            <a:avLst/>
          </a:prstGeom>
          <a:ln>
            <a:noFill/>
          </a:ln>
          <a:effectLst>
            <a:softEdge rad="112500"/>
          </a:effectLst>
        </p:spPr>
      </p:pic>
    </p:spTree>
    <p:extLst>
      <p:ext uri="{BB962C8B-B14F-4D97-AF65-F5344CB8AC3E}">
        <p14:creationId xmlns:p14="http://schemas.microsoft.com/office/powerpoint/2010/main" val="3345628227"/>
      </p:ext>
    </p:extLst>
  </p:cSld>
  <p:clrMapOvr>
    <a:masterClrMapping/>
  </p:clrMapOvr>
  <p:transition spd="slow">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xit" presetSubtype="0" repeatCount="indefinite" fill="hold" nodeType="withEffect">
                                  <p:stCondLst>
                                    <p:cond delay="0"/>
                                  </p:stCondLst>
                                  <p:childTnLst>
                                    <p:animEffect transition="out" filter="fade">
                                      <p:cBhvr>
                                        <p:cTn id="6" dur="10000"/>
                                        <p:tgtEl>
                                          <p:spTgt spid="4"/>
                                        </p:tgtEl>
                                      </p:cBhvr>
                                    </p:animEffect>
                                    <p:anim calcmode="lin" valueType="num">
                                      <p:cBhvr>
                                        <p:cTn id="7" dur="10000"/>
                                        <p:tgtEl>
                                          <p:spTgt spid="4"/>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10000"/>
                                        <p:tgtEl>
                                          <p:spTgt spid="4"/>
                                        </p:tgtEl>
                                        <p:attrNameLst>
                                          <p:attrName>ppt_h</p:attrName>
                                        </p:attrNameLst>
                                      </p:cBhvr>
                                      <p:tavLst>
                                        <p:tav tm="0">
                                          <p:val>
                                            <p:strVal val="ppt_h"/>
                                          </p:val>
                                        </p:tav>
                                        <p:tav tm="100000">
                                          <p:val>
                                            <p:strVal val="ppt_h"/>
                                          </p:val>
                                        </p:tav>
                                      </p:tavLst>
                                    </p:anim>
                                    <p:set>
                                      <p:cBhvr>
                                        <p:cTn id="9" dur="1" fill="hold">
                                          <p:stCondLst>
                                            <p:cond delay="9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2059463" y="2936557"/>
            <a:ext cx="1740861"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Aptos" panose="020B0004020202020204" pitchFamily="34" charset="0"/>
              </a:rPr>
              <a:t>OUTLINE </a:t>
            </a:r>
          </a:p>
        </p:txBody>
      </p:sp>
      <p:sp>
        <p:nvSpPr>
          <p:cNvPr id="155" name="Rectangle 154">
            <a:extLst>
              <a:ext uri="{C183D7F6-B498-43B3-948B-1728B52AA6E4}">
                <adec:decorative xmlns:adec="http://schemas.microsoft.com/office/drawing/2017/decorative" val="1"/>
              </a:ext>
            </a:extLst>
          </p:cNvPr>
          <p:cNvSpPr/>
          <p:nvPr/>
        </p:nvSpPr>
        <p:spPr>
          <a:xfrm>
            <a:off x="6694780" y="425445"/>
            <a:ext cx="5454062" cy="600711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marR="0" lvl="0" indent="-228600" algn="l" defTabSz="914400" rtl="0"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Aptos" panose="020B0004020202020204" pitchFamily="34" charset="0"/>
              </a:rPr>
              <a:t>Introduction</a:t>
            </a:r>
          </a:p>
          <a:p>
            <a:pPr marL="228600" marR="0" lvl="0" indent="-228600" algn="l" defTabSz="914400" rtl="0"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Aptos" panose="020B0004020202020204" pitchFamily="34" charset="0"/>
              </a:rPr>
              <a:t>Methodology</a:t>
            </a:r>
          </a:p>
          <a:p>
            <a:pPr marL="228600" lvl="0" indent="-228600">
              <a:lnSpc>
                <a:spcPct val="150000"/>
              </a:lnSpc>
              <a:spcBef>
                <a:spcPts val="1000"/>
              </a:spcBef>
              <a:buFont typeface="Arial" panose="020B0604020202020204" pitchFamily="34" charset="0"/>
              <a:buChar char="•"/>
              <a:defRPr/>
            </a:pPr>
            <a:r>
              <a:rPr lang="en-GB" sz="2800" dirty="0">
                <a:solidFill>
                  <a:prstClr val="black"/>
                </a:solidFill>
                <a:latin typeface="Aptos" panose="020B0004020202020204" pitchFamily="34" charset="0"/>
              </a:rPr>
              <a:t>Key Research Questions</a:t>
            </a:r>
          </a:p>
          <a:p>
            <a:pPr marL="228600" marR="0" lvl="0" indent="-228600" algn="l" defTabSz="914400" rtl="0"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Aptos" panose="020B0004020202020204" pitchFamily="34" charset="0"/>
              </a:rPr>
              <a:t>Hypothesis</a:t>
            </a:r>
          </a:p>
          <a:p>
            <a:pPr marL="228600" marR="0" lvl="0" indent="-228600" algn="l" defTabSz="914400" rtl="0"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Aptos" panose="020B0004020202020204" pitchFamily="34" charset="0"/>
              </a:rPr>
              <a:t>Visualizations</a:t>
            </a:r>
          </a:p>
          <a:p>
            <a:pPr marL="228600" marR="0" lvl="0" indent="-228600" algn="l" defTabSz="914400" rtl="0"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Aptos" panose="020B0004020202020204" pitchFamily="34" charset="0"/>
              </a:rPr>
              <a:t>Conclusion</a:t>
            </a:r>
          </a:p>
          <a:p>
            <a:pPr marL="228600" marR="0" lvl="0" indent="-228600" algn="l" defTabSz="914400" rtl="0"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Aptos" panose="020B0004020202020204" pitchFamily="34" charset="0"/>
              </a:rPr>
              <a:t>Recommendation</a:t>
            </a:r>
          </a:p>
        </p:txBody>
      </p:sp>
      <p:grpSp>
        <p:nvGrpSpPr>
          <p:cNvPr id="61" name="Group 60" descr="This is an icon of a chart. "/>
          <p:cNvGrpSpPr/>
          <p:nvPr/>
        </p:nvGrpSpPr>
        <p:grpSpPr>
          <a:xfrm>
            <a:off x="9178091" y="4509010"/>
            <a:ext cx="377200" cy="179334"/>
            <a:chOff x="4254500" y="2100263"/>
            <a:chExt cx="1906588" cy="906463"/>
          </a:xfrm>
        </p:grpSpPr>
        <p:sp>
          <p:nvSpPr>
            <p:cNvPr id="62"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ptos" panose="020B0004020202020204" pitchFamily="34" charset="0"/>
              </a:endParaRPr>
            </a:p>
          </p:txBody>
        </p:sp>
        <p:sp>
          <p:nvSpPr>
            <p:cNvPr id="63"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ptos" panose="020B0004020202020204" pitchFamily="34" charset="0"/>
              </a:endParaRPr>
            </a:p>
          </p:txBody>
        </p:sp>
        <p:sp>
          <p:nvSpPr>
            <p:cNvPr id="64"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ptos" panose="020B0004020202020204" pitchFamily="34" charset="0"/>
              </a:endParaRPr>
            </a:p>
          </p:txBody>
        </p:sp>
      </p:gr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80846" cy="307777"/>
          </a:xfrm>
          <a:prstGeom prst="rect">
            <a:avLst/>
          </a:prstGeom>
          <a:noFill/>
        </p:spPr>
        <p:txBody>
          <a:bodyPr wrap="none" rtlCol="0">
            <a:spAutoFit/>
          </a:bodyPr>
          <a:lstStyle/>
          <a:p>
            <a:r>
              <a:rPr lang="en-US" sz="1400" b="1" dirty="0">
                <a:solidFill>
                  <a:schemeClr val="bg1"/>
                </a:solidFill>
                <a:latin typeface="Aptos" panose="020B0004020202020204" pitchFamily="34" charset="0"/>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cxnSp>
        <p:nvCxnSpPr>
          <p:cNvPr id="6" name="Straight Connector 5">
            <a:extLst>
              <a:ext uri="{FF2B5EF4-FFF2-40B4-BE49-F238E27FC236}">
                <a16:creationId xmlns:a16="http://schemas.microsoft.com/office/drawing/2014/main" id="{79A1912C-1AC7-97DB-0F66-A128BFEA91A3}"/>
              </a:ext>
            </a:extLst>
          </p:cNvPr>
          <p:cNvCxnSpPr/>
          <p:nvPr/>
        </p:nvCxnSpPr>
        <p:spPr>
          <a:xfrm>
            <a:off x="5702300" y="1442878"/>
            <a:ext cx="0" cy="438150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413160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repeatCount="indefinite" fill="hold" grpId="0" nodeType="afterEffect">
                                  <p:stCondLst>
                                    <p:cond delay="0"/>
                                  </p:stCondLst>
                                  <p:childTnLst>
                                    <p:animClr clrSpc="rgb" dir="cw">
                                      <p:cBhvr override="childStyle">
                                        <p:cTn id="6" dur="10000" fill="hold"/>
                                        <p:tgtEl>
                                          <p:spTgt spid="110"/>
                                        </p:tgtEl>
                                        <p:attrNameLst>
                                          <p:attrName>style.color</p:attrName>
                                        </p:attrNameLst>
                                      </p:cBhvr>
                                      <p:to>
                                        <a:srgbClr val="0070C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SN Freight Logistics">
            <a:extLst>
              <a:ext uri="{FF2B5EF4-FFF2-40B4-BE49-F238E27FC236}">
                <a16:creationId xmlns:a16="http://schemas.microsoft.com/office/drawing/2014/main" id="{FDB1A093-BC85-035D-2440-A82B8BE3C5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000" t="2892" r="1322" b="2610"/>
          <a:stretch>
            <a:fillRect/>
          </a:stretch>
        </p:blipFill>
        <p:spPr bwMode="auto">
          <a:xfrm>
            <a:off x="7500938" y="0"/>
            <a:ext cx="4705552" cy="6857999"/>
          </a:xfrm>
          <a:prstGeom prst="rect">
            <a:avLst/>
          </a:prstGeom>
          <a:noFill/>
        </p:spPr>
      </p:pic>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7" name="TextBox 6">
            <a:extLst>
              <a:ext uri="{FF2B5EF4-FFF2-40B4-BE49-F238E27FC236}">
                <a16:creationId xmlns:a16="http://schemas.microsoft.com/office/drawing/2014/main" id="{D33171EA-C55B-3DA7-444A-3F2BFD0D52D0}"/>
              </a:ext>
            </a:extLst>
          </p:cNvPr>
          <p:cNvSpPr txBox="1"/>
          <p:nvPr/>
        </p:nvSpPr>
        <p:spPr>
          <a:xfrm>
            <a:off x="405204" y="1533063"/>
            <a:ext cx="5999356" cy="4196020"/>
          </a:xfrm>
          <a:prstGeom prst="rect">
            <a:avLst/>
          </a:prstGeom>
          <a:noFill/>
        </p:spPr>
        <p:txBody>
          <a:bodyPr wrap="square" rtlCol="0">
            <a:spAutoFit/>
          </a:bodyPr>
          <a:lstStyle/>
          <a:p>
            <a:pPr>
              <a:lnSpc>
                <a:spcPct val="150000"/>
              </a:lnSpc>
            </a:pPr>
            <a:r>
              <a:rPr lang="en-US" dirty="0">
                <a:latin typeface="Arial" panose="020B0604020202020204" pitchFamily="34" charset="0"/>
                <a:cs typeface="Arial" panose="020B0604020202020204" pitchFamily="34" charset="0"/>
              </a:rPr>
              <a:t>Transborder freight transport defines the movement of goods across national borders. It is vital to economic exchange and trade efficiency.</a:t>
            </a:r>
          </a:p>
          <a:p>
            <a:pPr>
              <a:lnSpc>
                <a:spcPct val="150000"/>
              </a:lnSpc>
            </a:pPr>
            <a:endParaRPr lang="en-US" dirty="0">
              <a:latin typeface="Arial" panose="020B0604020202020204" pitchFamily="34" charset="0"/>
              <a:cs typeface="Arial" panose="020B0604020202020204" pitchFamily="34" charset="0"/>
            </a:endParaRPr>
          </a:p>
          <a:p>
            <a:pPr>
              <a:lnSpc>
                <a:spcPct val="150000"/>
              </a:lnSpc>
            </a:pPr>
            <a:r>
              <a:rPr lang="en-US" dirty="0">
                <a:latin typeface="Arial" panose="020B0604020202020204" pitchFamily="34" charset="0"/>
                <a:cs typeface="Arial" panose="020B0604020202020204" pitchFamily="34" charset="0"/>
              </a:rPr>
              <a:t>This analysis explores freight patterns between major trade partners, particularly Canada, the United States, and Mexico. Using monthly freight data categorized by transportation mode and commodity type, the study aims to uncover key trends, challenges, and actionable insights.</a:t>
            </a:r>
          </a:p>
        </p:txBody>
      </p:sp>
      <p:sp>
        <p:nvSpPr>
          <p:cNvPr id="8" name="Rectangle 7">
            <a:extLst>
              <a:ext uri="{FF2B5EF4-FFF2-40B4-BE49-F238E27FC236}">
                <a16:creationId xmlns:a16="http://schemas.microsoft.com/office/drawing/2014/main" id="{843C5E43-4515-927D-7060-6C66E7D9FC73}"/>
              </a:ext>
              <a:ext uri="{C183D7F6-B498-43B3-948B-1728B52AA6E4}">
                <adec:decorative xmlns:adec="http://schemas.microsoft.com/office/drawing/2017/decorative" val="1"/>
              </a:ext>
            </a:extLst>
          </p:cNvPr>
          <p:cNvSpPr/>
          <p:nvPr/>
        </p:nvSpPr>
        <p:spPr>
          <a:xfrm>
            <a:off x="7500938" y="0"/>
            <a:ext cx="4747000" cy="6858000"/>
          </a:xfrm>
          <a:prstGeom prst="rect">
            <a:avLst/>
          </a:prstGeom>
          <a:gradFill flip="none" rotWithShape="0">
            <a:gsLst>
              <a:gs pos="51000">
                <a:srgbClr val="1F2229">
                  <a:alpha val="27000"/>
                  <a:lumMod val="98000"/>
                </a:srgbClr>
              </a:gs>
              <a:gs pos="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ptos" panose="020B0004020202020204" pitchFamily="34" charset="0"/>
            </a:endParaRPr>
          </a:p>
        </p:txBody>
      </p:sp>
      <p:sp>
        <p:nvSpPr>
          <p:cNvPr id="10" name="TextBox 9">
            <a:extLst>
              <a:ext uri="{FF2B5EF4-FFF2-40B4-BE49-F238E27FC236}">
                <a16:creationId xmlns:a16="http://schemas.microsoft.com/office/drawing/2014/main" id="{02CD158E-AE75-F274-B992-1BEF00F0669A}"/>
              </a:ext>
            </a:extLst>
          </p:cNvPr>
          <p:cNvSpPr txBox="1"/>
          <p:nvPr/>
        </p:nvSpPr>
        <p:spPr>
          <a:xfrm>
            <a:off x="405204" y="536257"/>
            <a:ext cx="2668103" cy="430887"/>
          </a:xfrm>
          <a:prstGeom prst="rect">
            <a:avLst/>
          </a:prstGeom>
          <a:noFill/>
        </p:spPr>
        <p:txBody>
          <a:bodyPr wrap="none" lIns="0" tIns="0" rIns="0" bIns="0" rtlCol="0">
            <a:spAutoFit/>
          </a:bodyPr>
          <a:lstStyle/>
          <a:p>
            <a:pPr algn="ctr">
              <a:tabLst>
                <a:tab pos="347663" algn="l"/>
              </a:tabLst>
            </a:pPr>
            <a:r>
              <a:rPr lang="en-US" sz="2800" b="1" dirty="0">
                <a:solidFill>
                  <a:srgbClr val="30353F"/>
                </a:solidFill>
                <a:latin typeface="Aptos" panose="020B0004020202020204" pitchFamily="34" charset="0"/>
              </a:rPr>
              <a:t>INTRODUCTION </a:t>
            </a:r>
          </a:p>
        </p:txBody>
      </p:sp>
    </p:spTree>
    <p:extLst>
      <p:ext uri="{BB962C8B-B14F-4D97-AF65-F5344CB8AC3E}">
        <p14:creationId xmlns:p14="http://schemas.microsoft.com/office/powerpoint/2010/main" val="1519777200"/>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repeatCount="indefinite" fill="hold" grpId="0" nodeType="afterEffect">
                                  <p:stCondLst>
                                    <p:cond delay="0"/>
                                  </p:stCondLst>
                                  <p:childTnLst>
                                    <p:animClr clrSpc="rgb" dir="cw">
                                      <p:cBhvr override="childStyle">
                                        <p:cTn id="6" dur="10000" fill="hold"/>
                                        <p:tgtEl>
                                          <p:spTgt spid="10"/>
                                        </p:tgtEl>
                                        <p:attrNameLst>
                                          <p:attrName>style.color</p:attrName>
                                        </p:attrNameLst>
                                      </p:cBhvr>
                                      <p:to>
                                        <a:srgbClr val="0070C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9E9111-7F44-325C-AACE-DBE24798E288}"/>
            </a:ext>
          </a:extLst>
        </p:cNvPr>
        <p:cNvGrpSpPr/>
        <p:nvPr/>
      </p:nvGrpSpPr>
      <p:grpSpPr>
        <a:xfrm>
          <a:off x="0" y="0"/>
          <a:ext cx="0" cy="0"/>
          <a:chOff x="0" y="0"/>
          <a:chExt cx="0" cy="0"/>
        </a:xfrm>
      </p:grpSpPr>
      <p:sp>
        <p:nvSpPr>
          <p:cNvPr id="4" name="Title 3" hidden="1">
            <a:extLst>
              <a:ext uri="{FF2B5EF4-FFF2-40B4-BE49-F238E27FC236}">
                <a16:creationId xmlns:a16="http://schemas.microsoft.com/office/drawing/2014/main" id="{6BC3677A-C5C2-3A71-3332-CBD7D0ADD45D}"/>
              </a:ext>
            </a:extLst>
          </p:cNvPr>
          <p:cNvSpPr>
            <a:spLocks noGrp="1"/>
          </p:cNvSpPr>
          <p:nvPr>
            <p:ph type="title"/>
          </p:nvPr>
        </p:nvSpPr>
        <p:spPr/>
        <p:txBody>
          <a:bodyPr/>
          <a:lstStyle/>
          <a:p>
            <a:r>
              <a:rPr lang="en-US" dirty="0"/>
              <a:t>Slide 3</a:t>
            </a:r>
          </a:p>
        </p:txBody>
      </p:sp>
      <p:sp>
        <p:nvSpPr>
          <p:cNvPr id="11" name="Rectangle 6">
            <a:extLst>
              <a:ext uri="{FF2B5EF4-FFF2-40B4-BE49-F238E27FC236}">
                <a16:creationId xmlns:a16="http://schemas.microsoft.com/office/drawing/2014/main" id="{59D57EDE-97B9-D167-A441-B91DA32CB689}"/>
              </a:ext>
            </a:extLst>
          </p:cNvPr>
          <p:cNvSpPr>
            <a:spLocks noChangeArrowheads="1"/>
          </p:cNvSpPr>
          <p:nvPr/>
        </p:nvSpPr>
        <p:spPr bwMode="auto">
          <a:xfrm>
            <a:off x="424470" y="1359938"/>
            <a:ext cx="6484471" cy="47556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ptos" panose="020B0004020202020204" pitchFamily="34" charset="0"/>
              </a:rPr>
              <a:t>Business</a:t>
            </a:r>
            <a:r>
              <a:rPr kumimoji="0" lang="en-US" altLang="en-US" sz="1600" b="1"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a:ln>
                  <a:noFill/>
                </a:ln>
                <a:solidFill>
                  <a:schemeClr val="tx1"/>
                </a:solidFill>
                <a:effectLst/>
                <a:latin typeface="Aptos" panose="020B0004020202020204" pitchFamily="34" charset="0"/>
              </a:rPr>
              <a:t>Understanding</a:t>
            </a:r>
            <a:r>
              <a:rPr kumimoji="0" lang="en-US" altLang="en-US" sz="1600" b="0" i="0" u="none" strike="noStrike" cap="none" normalizeH="0" baseline="0" dirty="0">
                <a:ln>
                  <a:noFill/>
                </a:ln>
                <a:solidFill>
                  <a:schemeClr val="tx1"/>
                </a:solidFill>
                <a:effectLst/>
                <a:latin typeface="Arial" panose="020B0604020202020204" pitchFamily="34" charset="0"/>
              </a:rPr>
              <a:t>: Defined project goals, identify trends, inefficiencies, and opportunities in transborder freight movement.</a:t>
            </a:r>
          </a:p>
          <a:p>
            <a:pPr marL="0" marR="0" lvl="0" indent="0"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ptos" panose="020B0004020202020204" pitchFamily="34" charset="0"/>
              </a:rPr>
              <a:t>Data</a:t>
            </a:r>
            <a:r>
              <a:rPr kumimoji="0" lang="en-US" altLang="en-US" sz="1600" b="1"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a:ln>
                  <a:noFill/>
                </a:ln>
                <a:solidFill>
                  <a:schemeClr val="tx1"/>
                </a:solidFill>
                <a:effectLst/>
                <a:latin typeface="Aptos" panose="020B0004020202020204" pitchFamily="34" charset="0"/>
              </a:rPr>
              <a:t>Understanding</a:t>
            </a:r>
            <a:r>
              <a:rPr kumimoji="0" lang="en-US" altLang="en-US" sz="1600" b="0" i="0" u="none" strike="noStrike" cap="none" normalizeH="0" baseline="0" dirty="0">
                <a:ln>
                  <a:noFill/>
                </a:ln>
                <a:solidFill>
                  <a:schemeClr val="tx1"/>
                </a:solidFill>
                <a:effectLst/>
                <a:latin typeface="Arial" panose="020B0604020202020204" pitchFamily="34" charset="0"/>
              </a:rPr>
              <a:t>: Explored monthly BTS datasets covering multiple transport modes and commodity flows.</a:t>
            </a:r>
          </a:p>
          <a:p>
            <a:pPr marL="0" marR="0" lvl="0" indent="0"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ptos" panose="020B0004020202020204" pitchFamily="34" charset="0"/>
              </a:rPr>
              <a:t>Data</a:t>
            </a:r>
            <a:r>
              <a:rPr kumimoji="0" lang="en-US" altLang="en-US" sz="1600" b="1"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a:ln>
                  <a:noFill/>
                </a:ln>
                <a:solidFill>
                  <a:schemeClr val="tx1"/>
                </a:solidFill>
                <a:effectLst/>
                <a:latin typeface="Aptos" panose="020B0004020202020204" pitchFamily="34" charset="0"/>
              </a:rPr>
              <a:t>Preparation</a:t>
            </a:r>
            <a:r>
              <a:rPr kumimoji="0" lang="en-US" altLang="en-US" sz="1600" b="0" i="0" u="none" strike="noStrike" cap="none" normalizeH="0" baseline="0" dirty="0">
                <a:ln>
                  <a:noFill/>
                </a:ln>
                <a:solidFill>
                  <a:schemeClr val="tx1"/>
                </a:solidFill>
                <a:effectLst/>
                <a:latin typeface="Arial" panose="020B0604020202020204" pitchFamily="34" charset="0"/>
              </a:rPr>
              <a:t>: Cleaned, formatted, and integrated datasets. Addressed missing values and standardized location codes.</a:t>
            </a:r>
          </a:p>
          <a:p>
            <a:pPr marL="0" marR="0" lvl="0" indent="0"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ptos" panose="020B0004020202020204" pitchFamily="34" charset="0"/>
              </a:rPr>
              <a:t>Modeling</a:t>
            </a:r>
            <a:r>
              <a:rPr kumimoji="0" lang="en-US" altLang="en-US" sz="1600" b="0" i="0" u="none" strike="noStrike" cap="none" normalizeH="0" baseline="0" dirty="0">
                <a:ln>
                  <a:noFill/>
                </a:ln>
                <a:solidFill>
                  <a:schemeClr val="tx1"/>
                </a:solidFill>
                <a:effectLst/>
                <a:latin typeface="Arial" panose="020B0604020202020204" pitchFamily="34" charset="0"/>
              </a:rPr>
              <a:t>: Used descriptive models and clustering techniques to uncover freight patterns.</a:t>
            </a:r>
          </a:p>
          <a:p>
            <a:pPr marL="0" marR="0" lvl="0" indent="0"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ptos" panose="020B0004020202020204" pitchFamily="34" charset="0"/>
              </a:rPr>
              <a:t>Evaluation</a:t>
            </a:r>
            <a:r>
              <a:rPr kumimoji="0" lang="en-US" altLang="en-US" sz="1600" b="0" i="0" u="none" strike="noStrike" cap="none" normalizeH="0" baseline="0" dirty="0">
                <a:ln>
                  <a:noFill/>
                </a:ln>
                <a:solidFill>
                  <a:schemeClr val="tx1"/>
                </a:solidFill>
                <a:effectLst/>
                <a:latin typeface="Arial" panose="020B0604020202020204" pitchFamily="34" charset="0"/>
              </a:rPr>
              <a:t>: Assessed visualizations and findings against key research questions and hypotheses.</a:t>
            </a:r>
          </a:p>
          <a:p>
            <a:pPr marL="0" marR="0" lvl="0" indent="0"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ptos" panose="020B0004020202020204" pitchFamily="34" charset="0"/>
              </a:rPr>
              <a:t>Deployment</a:t>
            </a:r>
            <a:r>
              <a:rPr kumimoji="0" lang="en-US" altLang="en-US" sz="1600" b="0" i="0" u="none" strike="noStrike" cap="none" normalizeH="0" baseline="0" dirty="0">
                <a:ln>
                  <a:noFill/>
                </a:ln>
                <a:solidFill>
                  <a:schemeClr val="tx1"/>
                </a:solidFill>
                <a:effectLst/>
                <a:latin typeface="Arial" panose="020B0604020202020204" pitchFamily="34" charset="0"/>
              </a:rPr>
              <a:t>: Packaged insights into visual dashboards and presentation for stakeholder decision-making.</a:t>
            </a:r>
          </a:p>
        </p:txBody>
      </p:sp>
      <p:pic>
        <p:nvPicPr>
          <p:cNvPr id="24" name="Picture 23">
            <a:extLst>
              <a:ext uri="{FF2B5EF4-FFF2-40B4-BE49-F238E27FC236}">
                <a16:creationId xmlns:a16="http://schemas.microsoft.com/office/drawing/2014/main" id="{E487B612-708A-F1CE-D932-F7F86496DE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10272" y="0"/>
            <a:ext cx="4681728" cy="6858000"/>
          </a:xfrm>
          <a:prstGeom prst="rect">
            <a:avLst/>
          </a:prstGeom>
        </p:spPr>
      </p:pic>
      <p:sp>
        <p:nvSpPr>
          <p:cNvPr id="25" name="TextBox 24">
            <a:extLst>
              <a:ext uri="{FF2B5EF4-FFF2-40B4-BE49-F238E27FC236}">
                <a16:creationId xmlns:a16="http://schemas.microsoft.com/office/drawing/2014/main" id="{12786761-150B-9141-57D6-BC3F46F8214A}"/>
              </a:ext>
            </a:extLst>
          </p:cNvPr>
          <p:cNvSpPr txBox="1"/>
          <p:nvPr/>
        </p:nvSpPr>
        <p:spPr>
          <a:xfrm>
            <a:off x="424470" y="526957"/>
            <a:ext cx="2697598" cy="430887"/>
          </a:xfrm>
          <a:prstGeom prst="rect">
            <a:avLst/>
          </a:prstGeom>
          <a:noFill/>
        </p:spPr>
        <p:txBody>
          <a:bodyPr wrap="none" lIns="0" tIns="0" rIns="0" bIns="0" rtlCol="0">
            <a:spAutoFit/>
          </a:bodyPr>
          <a:lstStyle/>
          <a:p>
            <a:pPr algn="ctr">
              <a:tabLst>
                <a:tab pos="347663" algn="l"/>
              </a:tabLst>
            </a:pPr>
            <a:r>
              <a:rPr lang="en-US" sz="2800" b="1" dirty="0">
                <a:solidFill>
                  <a:srgbClr val="30353F"/>
                </a:solidFill>
                <a:latin typeface="Aptos" panose="020B0004020202020204" pitchFamily="34" charset="0"/>
              </a:rPr>
              <a:t>METHODOLOGY </a:t>
            </a:r>
          </a:p>
        </p:txBody>
      </p:sp>
    </p:spTree>
    <p:extLst>
      <p:ext uri="{BB962C8B-B14F-4D97-AF65-F5344CB8AC3E}">
        <p14:creationId xmlns:p14="http://schemas.microsoft.com/office/powerpoint/2010/main" val="180632820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repeatCount="indefinite" fill="hold" grpId="0" nodeType="afterEffect">
                                  <p:stCondLst>
                                    <p:cond delay="0"/>
                                  </p:stCondLst>
                                  <p:childTnLst>
                                    <p:animClr clrSpc="rgb" dir="cw">
                                      <p:cBhvr override="childStyle">
                                        <p:cTn id="6" dur="10000" fill="hold"/>
                                        <p:tgtEl>
                                          <p:spTgt spid="25"/>
                                        </p:tgtEl>
                                        <p:attrNameLst>
                                          <p:attrName>style.color</p:attrName>
                                        </p:attrNameLst>
                                      </p:cBhvr>
                                      <p:to>
                                        <a:srgbClr val="0070C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2AD28F-C5C7-D2DC-120A-1AE82D2D02F9}"/>
            </a:ext>
          </a:extLst>
        </p:cNvPr>
        <p:cNvGrpSpPr/>
        <p:nvPr/>
      </p:nvGrpSpPr>
      <p:grpSpPr>
        <a:xfrm>
          <a:off x="0" y="0"/>
          <a:ext cx="0" cy="0"/>
          <a:chOff x="0" y="0"/>
          <a:chExt cx="0" cy="0"/>
        </a:xfrm>
      </p:grpSpPr>
      <p:pic>
        <p:nvPicPr>
          <p:cNvPr id="5" name="Picture 2">
            <a:extLst>
              <a:ext uri="{FF2B5EF4-FFF2-40B4-BE49-F238E27FC236}">
                <a16:creationId xmlns:a16="http://schemas.microsoft.com/office/drawing/2014/main" id="{D3E78E5E-B44A-4ACC-770C-B937F7684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0702" r="30702"/>
          <a:stretch/>
        </p:blipFill>
        <p:spPr bwMode="auto">
          <a:xfrm>
            <a:off x="7500938" y="0"/>
            <a:ext cx="4705552" cy="6857999"/>
          </a:xfrm>
          <a:prstGeom prst="rect">
            <a:avLst/>
          </a:prstGeom>
          <a:noFill/>
          <a:extLst>
            <a:ext uri="{909E8E84-426E-40DD-AFC4-6F175D3DCCD1}">
              <a14:hiddenFill xmlns:a14="http://schemas.microsoft.com/office/drawing/2010/main">
                <a:solidFill>
                  <a:srgbClr val="FFFFFF"/>
                </a:solidFill>
              </a14:hiddenFill>
            </a:ext>
          </a:extLst>
        </p:spPr>
      </p:pic>
      <p:sp>
        <p:nvSpPr>
          <p:cNvPr id="20" name="Freeform 19">
            <a:extLst>
              <a:ext uri="{FF2B5EF4-FFF2-40B4-BE49-F238E27FC236}">
                <a16:creationId xmlns:a16="http://schemas.microsoft.com/office/drawing/2014/main" id="{58250A05-43DB-DBB2-AA54-752C87DD1C56}"/>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latin typeface="Aptos" panose="020B0004020202020204" pitchFamily="34" charset="0"/>
            </a:endParaRPr>
          </a:p>
        </p:txBody>
      </p:sp>
      <p:sp>
        <p:nvSpPr>
          <p:cNvPr id="21" name="TextBox 20">
            <a:extLst>
              <a:ext uri="{FF2B5EF4-FFF2-40B4-BE49-F238E27FC236}">
                <a16:creationId xmlns:a16="http://schemas.microsoft.com/office/drawing/2014/main" id="{0E0B6FC7-4155-5E2D-BB6A-4D038EFF39CC}"/>
              </a:ext>
            </a:extLst>
          </p:cNvPr>
          <p:cNvSpPr txBox="1"/>
          <p:nvPr/>
        </p:nvSpPr>
        <p:spPr>
          <a:xfrm>
            <a:off x="11907454" y="6481180"/>
            <a:ext cx="290464" cy="307777"/>
          </a:xfrm>
          <a:prstGeom prst="rect">
            <a:avLst/>
          </a:prstGeom>
          <a:noFill/>
        </p:spPr>
        <p:txBody>
          <a:bodyPr wrap="none" rtlCol="0">
            <a:spAutoFit/>
          </a:bodyPr>
          <a:lstStyle/>
          <a:p>
            <a:r>
              <a:rPr lang="en-US" sz="1400" b="1" dirty="0">
                <a:latin typeface="Aptos" panose="020B0004020202020204" pitchFamily="34" charset="0"/>
              </a:rPr>
              <a:t>3</a:t>
            </a:r>
          </a:p>
        </p:txBody>
      </p:sp>
      <p:sp>
        <p:nvSpPr>
          <p:cNvPr id="4" name="Title 3" hidden="1">
            <a:extLst>
              <a:ext uri="{FF2B5EF4-FFF2-40B4-BE49-F238E27FC236}">
                <a16:creationId xmlns:a16="http://schemas.microsoft.com/office/drawing/2014/main" id="{0C9039DC-0D54-467C-6FAD-E70095F6BC96}"/>
              </a:ext>
            </a:extLst>
          </p:cNvPr>
          <p:cNvSpPr>
            <a:spLocks noGrp="1"/>
          </p:cNvSpPr>
          <p:nvPr>
            <p:ph type="title"/>
          </p:nvPr>
        </p:nvSpPr>
        <p:spPr/>
        <p:txBody>
          <a:bodyPr/>
          <a:lstStyle/>
          <a:p>
            <a:r>
              <a:rPr lang="en-US" dirty="0"/>
              <a:t>Slide 3</a:t>
            </a:r>
          </a:p>
        </p:txBody>
      </p:sp>
      <p:grpSp>
        <p:nvGrpSpPr>
          <p:cNvPr id="18" name="Group 17">
            <a:extLst>
              <a:ext uri="{FF2B5EF4-FFF2-40B4-BE49-F238E27FC236}">
                <a16:creationId xmlns:a16="http://schemas.microsoft.com/office/drawing/2014/main" id="{D261B468-95BF-40F2-D8B2-6E0463D0DF05}"/>
              </a:ext>
            </a:extLst>
          </p:cNvPr>
          <p:cNvGrpSpPr/>
          <p:nvPr/>
        </p:nvGrpSpPr>
        <p:grpSpPr>
          <a:xfrm>
            <a:off x="254001" y="1313934"/>
            <a:ext cx="6690518" cy="952321"/>
            <a:chOff x="254001" y="1313934"/>
            <a:chExt cx="6690518" cy="952321"/>
          </a:xfrm>
        </p:grpSpPr>
        <p:sp>
          <p:nvSpPr>
            <p:cNvPr id="3" name="Shape 1">
              <a:extLst>
                <a:ext uri="{FF2B5EF4-FFF2-40B4-BE49-F238E27FC236}">
                  <a16:creationId xmlns:a16="http://schemas.microsoft.com/office/drawing/2014/main" id="{B2D9EDA9-E29A-565D-8C8E-E3339B2121DE}"/>
                </a:ext>
              </a:extLst>
            </p:cNvPr>
            <p:cNvSpPr/>
            <p:nvPr/>
          </p:nvSpPr>
          <p:spPr>
            <a:xfrm>
              <a:off x="254001" y="1498600"/>
              <a:ext cx="368299" cy="365760"/>
            </a:xfrm>
            <a:prstGeom prst="roundRect">
              <a:avLst>
                <a:gd name="adj" fmla="val 50000"/>
              </a:avLst>
            </a:prstGeom>
            <a:solidFill>
              <a:srgbClr val="CCEEFF"/>
            </a:solidFill>
            <a:ln w="7620">
              <a:solidFill>
                <a:srgbClr val="B2D4E5"/>
              </a:solidFill>
              <a:prstDash val="solid"/>
            </a:ln>
          </p:spPr>
          <p:txBody>
            <a:bodyPr anchor="ctr"/>
            <a:lstStyle/>
            <a:p>
              <a:pPr algn="ctr"/>
              <a:r>
                <a:rPr lang="en-US" sz="1600" b="1" dirty="0"/>
                <a:t>1</a:t>
              </a:r>
            </a:p>
          </p:txBody>
        </p:sp>
        <p:sp>
          <p:nvSpPr>
            <p:cNvPr id="16" name="TextBox 15">
              <a:extLst>
                <a:ext uri="{FF2B5EF4-FFF2-40B4-BE49-F238E27FC236}">
                  <a16:creationId xmlns:a16="http://schemas.microsoft.com/office/drawing/2014/main" id="{72A53F90-6BA4-5B76-5314-C133F3913B4F}"/>
                </a:ext>
              </a:extLst>
            </p:cNvPr>
            <p:cNvSpPr txBox="1"/>
            <p:nvPr/>
          </p:nvSpPr>
          <p:spPr>
            <a:xfrm>
              <a:off x="734219" y="1313934"/>
              <a:ext cx="3606800" cy="369332"/>
            </a:xfrm>
            <a:prstGeom prst="rect">
              <a:avLst/>
            </a:prstGeom>
            <a:noFill/>
          </p:spPr>
          <p:txBody>
            <a:bodyPr wrap="square" rtlCol="0">
              <a:spAutoFit/>
            </a:bodyPr>
            <a:lstStyle/>
            <a:p>
              <a:r>
                <a:rPr lang="en-US" b="1" dirty="0">
                  <a:latin typeface="Aptos" panose="020B0004020202020204" pitchFamily="34" charset="0"/>
                </a:rPr>
                <a:t>Freight Movement Patterns</a:t>
              </a:r>
            </a:p>
          </p:txBody>
        </p:sp>
        <p:sp>
          <p:nvSpPr>
            <p:cNvPr id="17" name="TextBox 16">
              <a:extLst>
                <a:ext uri="{FF2B5EF4-FFF2-40B4-BE49-F238E27FC236}">
                  <a16:creationId xmlns:a16="http://schemas.microsoft.com/office/drawing/2014/main" id="{EFB3D3CE-BA02-CB1F-38E2-75A435ED64D6}"/>
                </a:ext>
              </a:extLst>
            </p:cNvPr>
            <p:cNvSpPr txBox="1"/>
            <p:nvPr/>
          </p:nvSpPr>
          <p:spPr>
            <a:xfrm>
              <a:off x="734219" y="1681480"/>
              <a:ext cx="6210300"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How is freight moving across different transportation modes over time and regions?</a:t>
              </a:r>
            </a:p>
          </p:txBody>
        </p:sp>
      </p:grpSp>
      <p:grpSp>
        <p:nvGrpSpPr>
          <p:cNvPr id="19" name="Group 18">
            <a:extLst>
              <a:ext uri="{FF2B5EF4-FFF2-40B4-BE49-F238E27FC236}">
                <a16:creationId xmlns:a16="http://schemas.microsoft.com/office/drawing/2014/main" id="{E06645B1-8F2F-AE80-1E09-8003893F16F9}"/>
              </a:ext>
            </a:extLst>
          </p:cNvPr>
          <p:cNvGrpSpPr/>
          <p:nvPr/>
        </p:nvGrpSpPr>
        <p:grpSpPr>
          <a:xfrm>
            <a:off x="236279" y="2582627"/>
            <a:ext cx="6690518" cy="706100"/>
            <a:chOff x="254001" y="1313934"/>
            <a:chExt cx="6690518" cy="706100"/>
          </a:xfrm>
        </p:grpSpPr>
        <p:sp>
          <p:nvSpPr>
            <p:cNvPr id="22" name="Shape 1">
              <a:extLst>
                <a:ext uri="{FF2B5EF4-FFF2-40B4-BE49-F238E27FC236}">
                  <a16:creationId xmlns:a16="http://schemas.microsoft.com/office/drawing/2014/main" id="{8F847A63-0C36-C614-A410-D10237A8F105}"/>
                </a:ext>
              </a:extLst>
            </p:cNvPr>
            <p:cNvSpPr/>
            <p:nvPr/>
          </p:nvSpPr>
          <p:spPr>
            <a:xfrm>
              <a:off x="254001" y="1498600"/>
              <a:ext cx="368299" cy="365760"/>
            </a:xfrm>
            <a:prstGeom prst="roundRect">
              <a:avLst>
                <a:gd name="adj" fmla="val 50000"/>
              </a:avLst>
            </a:prstGeom>
            <a:solidFill>
              <a:srgbClr val="CCEEFF"/>
            </a:solidFill>
            <a:ln w="7620">
              <a:solidFill>
                <a:srgbClr val="B2D4E5"/>
              </a:solidFill>
              <a:prstDash val="solid"/>
            </a:ln>
          </p:spPr>
          <p:txBody>
            <a:bodyPr anchor="ctr"/>
            <a:lstStyle/>
            <a:p>
              <a:pPr algn="ctr"/>
              <a:r>
                <a:rPr lang="en-US" sz="1600" b="1" dirty="0"/>
                <a:t>2</a:t>
              </a:r>
            </a:p>
          </p:txBody>
        </p:sp>
        <p:sp>
          <p:nvSpPr>
            <p:cNvPr id="23" name="TextBox 22">
              <a:extLst>
                <a:ext uri="{FF2B5EF4-FFF2-40B4-BE49-F238E27FC236}">
                  <a16:creationId xmlns:a16="http://schemas.microsoft.com/office/drawing/2014/main" id="{0379095E-4147-8BEF-4297-1211A0E2F520}"/>
                </a:ext>
              </a:extLst>
            </p:cNvPr>
            <p:cNvSpPr txBox="1"/>
            <p:nvPr/>
          </p:nvSpPr>
          <p:spPr>
            <a:xfrm>
              <a:off x="734219" y="1313934"/>
              <a:ext cx="3606800" cy="369332"/>
            </a:xfrm>
            <a:prstGeom prst="rect">
              <a:avLst/>
            </a:prstGeom>
            <a:noFill/>
          </p:spPr>
          <p:txBody>
            <a:bodyPr wrap="square" rtlCol="0">
              <a:spAutoFit/>
            </a:bodyPr>
            <a:lstStyle/>
            <a:p>
              <a:r>
                <a:rPr lang="en-US" b="1" dirty="0">
                  <a:latin typeface="Aptos" panose="020B0004020202020204" pitchFamily="34" charset="0"/>
                </a:rPr>
                <a:t>Trade Value Trends</a:t>
              </a:r>
            </a:p>
          </p:txBody>
        </p:sp>
        <p:sp>
          <p:nvSpPr>
            <p:cNvPr id="24" name="TextBox 23">
              <a:extLst>
                <a:ext uri="{FF2B5EF4-FFF2-40B4-BE49-F238E27FC236}">
                  <a16:creationId xmlns:a16="http://schemas.microsoft.com/office/drawing/2014/main" id="{0B0041B3-819F-5701-8ED9-2378DE3AE97F}"/>
                </a:ext>
              </a:extLst>
            </p:cNvPr>
            <p:cNvSpPr txBox="1"/>
            <p:nvPr/>
          </p:nvSpPr>
          <p:spPr>
            <a:xfrm>
              <a:off x="734219" y="1681480"/>
              <a:ext cx="6210300" cy="338554"/>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How has the total trade value evolved from 2020 to 2024?</a:t>
              </a:r>
            </a:p>
          </p:txBody>
        </p:sp>
      </p:grpSp>
      <p:grpSp>
        <p:nvGrpSpPr>
          <p:cNvPr id="25" name="Group 24">
            <a:extLst>
              <a:ext uri="{FF2B5EF4-FFF2-40B4-BE49-F238E27FC236}">
                <a16:creationId xmlns:a16="http://schemas.microsoft.com/office/drawing/2014/main" id="{A221BEDF-B5D0-17CB-D4B7-5782DAA0A9E3}"/>
              </a:ext>
            </a:extLst>
          </p:cNvPr>
          <p:cNvGrpSpPr/>
          <p:nvPr/>
        </p:nvGrpSpPr>
        <p:grpSpPr>
          <a:xfrm>
            <a:off x="254001" y="5123567"/>
            <a:ext cx="6690518" cy="952321"/>
            <a:chOff x="254001" y="1313934"/>
            <a:chExt cx="6690518" cy="952321"/>
          </a:xfrm>
        </p:grpSpPr>
        <p:sp>
          <p:nvSpPr>
            <p:cNvPr id="26" name="Shape 1">
              <a:extLst>
                <a:ext uri="{FF2B5EF4-FFF2-40B4-BE49-F238E27FC236}">
                  <a16:creationId xmlns:a16="http://schemas.microsoft.com/office/drawing/2014/main" id="{E4C3947D-D182-E0DB-C1F8-8E1CC57035DF}"/>
                </a:ext>
              </a:extLst>
            </p:cNvPr>
            <p:cNvSpPr/>
            <p:nvPr/>
          </p:nvSpPr>
          <p:spPr>
            <a:xfrm>
              <a:off x="254001" y="1498600"/>
              <a:ext cx="368299" cy="365760"/>
            </a:xfrm>
            <a:prstGeom prst="roundRect">
              <a:avLst>
                <a:gd name="adj" fmla="val 50000"/>
              </a:avLst>
            </a:prstGeom>
            <a:solidFill>
              <a:srgbClr val="CCEEFF"/>
            </a:solidFill>
            <a:ln w="7620">
              <a:solidFill>
                <a:srgbClr val="B2D4E5"/>
              </a:solidFill>
              <a:prstDash val="solid"/>
            </a:ln>
          </p:spPr>
          <p:txBody>
            <a:bodyPr anchor="ctr"/>
            <a:lstStyle/>
            <a:p>
              <a:pPr algn="ctr"/>
              <a:r>
                <a:rPr lang="en-US" sz="1600" b="1" dirty="0"/>
                <a:t>4</a:t>
              </a:r>
            </a:p>
          </p:txBody>
        </p:sp>
        <p:sp>
          <p:nvSpPr>
            <p:cNvPr id="27" name="TextBox 26">
              <a:extLst>
                <a:ext uri="{FF2B5EF4-FFF2-40B4-BE49-F238E27FC236}">
                  <a16:creationId xmlns:a16="http://schemas.microsoft.com/office/drawing/2014/main" id="{3C01F699-6881-70C6-AAC3-3FF6FFE2DAE4}"/>
                </a:ext>
              </a:extLst>
            </p:cNvPr>
            <p:cNvSpPr txBox="1"/>
            <p:nvPr/>
          </p:nvSpPr>
          <p:spPr>
            <a:xfrm>
              <a:off x="734219" y="1313934"/>
              <a:ext cx="3606800" cy="369332"/>
            </a:xfrm>
            <a:prstGeom prst="rect">
              <a:avLst/>
            </a:prstGeom>
            <a:noFill/>
          </p:spPr>
          <p:txBody>
            <a:bodyPr wrap="square" rtlCol="0">
              <a:spAutoFit/>
            </a:bodyPr>
            <a:lstStyle/>
            <a:p>
              <a:r>
                <a:rPr lang="en-US" b="1" dirty="0">
                  <a:latin typeface="Aptos" panose="020B0004020202020204" pitchFamily="34" charset="0"/>
                </a:rPr>
                <a:t>Economic Contributions</a:t>
              </a:r>
            </a:p>
          </p:txBody>
        </p:sp>
        <p:sp>
          <p:nvSpPr>
            <p:cNvPr id="28" name="TextBox 27">
              <a:extLst>
                <a:ext uri="{FF2B5EF4-FFF2-40B4-BE49-F238E27FC236}">
                  <a16:creationId xmlns:a16="http://schemas.microsoft.com/office/drawing/2014/main" id="{D2472472-55FF-AAA7-A8F2-FE0B7A9B26A3}"/>
                </a:ext>
              </a:extLst>
            </p:cNvPr>
            <p:cNvSpPr txBox="1"/>
            <p:nvPr/>
          </p:nvSpPr>
          <p:spPr>
            <a:xfrm>
              <a:off x="734219" y="1681480"/>
              <a:ext cx="6210300"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How much does each mode contribute to economic productivity across regions (e.g., by border state)?</a:t>
              </a:r>
            </a:p>
          </p:txBody>
        </p:sp>
      </p:grpSp>
      <p:grpSp>
        <p:nvGrpSpPr>
          <p:cNvPr id="29" name="Group 28">
            <a:extLst>
              <a:ext uri="{FF2B5EF4-FFF2-40B4-BE49-F238E27FC236}">
                <a16:creationId xmlns:a16="http://schemas.microsoft.com/office/drawing/2014/main" id="{0CA0690F-A01D-767C-F8A1-04678A1EC17F}"/>
              </a:ext>
            </a:extLst>
          </p:cNvPr>
          <p:cNvGrpSpPr/>
          <p:nvPr/>
        </p:nvGrpSpPr>
        <p:grpSpPr>
          <a:xfrm>
            <a:off x="236279" y="3836923"/>
            <a:ext cx="6690518" cy="706100"/>
            <a:chOff x="254001" y="1313934"/>
            <a:chExt cx="6690518" cy="706100"/>
          </a:xfrm>
        </p:grpSpPr>
        <p:sp>
          <p:nvSpPr>
            <p:cNvPr id="30" name="Shape 1">
              <a:extLst>
                <a:ext uri="{FF2B5EF4-FFF2-40B4-BE49-F238E27FC236}">
                  <a16:creationId xmlns:a16="http://schemas.microsoft.com/office/drawing/2014/main" id="{0049B6A2-0785-D113-C375-665D08801098}"/>
                </a:ext>
              </a:extLst>
            </p:cNvPr>
            <p:cNvSpPr/>
            <p:nvPr/>
          </p:nvSpPr>
          <p:spPr>
            <a:xfrm>
              <a:off x="254001" y="1498600"/>
              <a:ext cx="368299" cy="365760"/>
            </a:xfrm>
            <a:prstGeom prst="roundRect">
              <a:avLst>
                <a:gd name="adj" fmla="val 50000"/>
              </a:avLst>
            </a:prstGeom>
            <a:solidFill>
              <a:srgbClr val="CCEEFF"/>
            </a:solidFill>
            <a:ln w="7620">
              <a:solidFill>
                <a:srgbClr val="B2D4E5"/>
              </a:solidFill>
              <a:prstDash val="solid"/>
            </a:ln>
          </p:spPr>
          <p:txBody>
            <a:bodyPr anchor="ctr"/>
            <a:lstStyle/>
            <a:p>
              <a:pPr algn="ctr"/>
              <a:r>
                <a:rPr lang="en-US" sz="1600" b="1" dirty="0"/>
                <a:t>3</a:t>
              </a:r>
            </a:p>
          </p:txBody>
        </p:sp>
        <p:sp>
          <p:nvSpPr>
            <p:cNvPr id="31" name="TextBox 30">
              <a:extLst>
                <a:ext uri="{FF2B5EF4-FFF2-40B4-BE49-F238E27FC236}">
                  <a16:creationId xmlns:a16="http://schemas.microsoft.com/office/drawing/2014/main" id="{F19C5628-5039-64D4-F8A1-F8CD9768C090}"/>
                </a:ext>
              </a:extLst>
            </p:cNvPr>
            <p:cNvSpPr txBox="1"/>
            <p:nvPr/>
          </p:nvSpPr>
          <p:spPr>
            <a:xfrm>
              <a:off x="734219" y="1313934"/>
              <a:ext cx="3606800" cy="369332"/>
            </a:xfrm>
            <a:prstGeom prst="rect">
              <a:avLst/>
            </a:prstGeom>
            <a:noFill/>
          </p:spPr>
          <p:txBody>
            <a:bodyPr wrap="square" rtlCol="0">
              <a:spAutoFit/>
            </a:bodyPr>
            <a:lstStyle/>
            <a:p>
              <a:r>
                <a:rPr lang="en-US" b="1" dirty="0">
                  <a:latin typeface="Aptos" panose="020B0004020202020204" pitchFamily="34" charset="0"/>
                </a:rPr>
                <a:t>Environmental Impact</a:t>
              </a:r>
            </a:p>
          </p:txBody>
        </p:sp>
        <p:sp>
          <p:nvSpPr>
            <p:cNvPr id="64" name="TextBox 63">
              <a:extLst>
                <a:ext uri="{FF2B5EF4-FFF2-40B4-BE49-F238E27FC236}">
                  <a16:creationId xmlns:a16="http://schemas.microsoft.com/office/drawing/2014/main" id="{85306BE9-A6D4-0D5B-10CC-0582C66C59BB}"/>
                </a:ext>
              </a:extLst>
            </p:cNvPr>
            <p:cNvSpPr txBox="1"/>
            <p:nvPr/>
          </p:nvSpPr>
          <p:spPr>
            <a:xfrm>
              <a:off x="734219" y="1681480"/>
              <a:ext cx="6210300" cy="338554"/>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Which modes or routes are least environmentally friendly?</a:t>
              </a:r>
            </a:p>
          </p:txBody>
        </p:sp>
      </p:grpSp>
      <p:sp>
        <p:nvSpPr>
          <p:cNvPr id="65" name="Rectangle 64">
            <a:extLst>
              <a:ext uri="{FF2B5EF4-FFF2-40B4-BE49-F238E27FC236}">
                <a16:creationId xmlns:a16="http://schemas.microsoft.com/office/drawing/2014/main" id="{20A8B540-0B3E-0A6C-9782-6F1B7D66F0F9}"/>
              </a:ext>
              <a:ext uri="{C183D7F6-B498-43B3-948B-1728B52AA6E4}">
                <adec:decorative xmlns:adec="http://schemas.microsoft.com/office/drawing/2017/decorative" val="1"/>
              </a:ext>
            </a:extLst>
          </p:cNvPr>
          <p:cNvSpPr/>
          <p:nvPr/>
        </p:nvSpPr>
        <p:spPr>
          <a:xfrm>
            <a:off x="7500938" y="0"/>
            <a:ext cx="4747000" cy="6858000"/>
          </a:xfrm>
          <a:prstGeom prst="rect">
            <a:avLst/>
          </a:prstGeom>
          <a:gradFill flip="none" rotWithShape="0">
            <a:gsLst>
              <a:gs pos="51000">
                <a:srgbClr val="1F2229">
                  <a:alpha val="27000"/>
                  <a:lumMod val="98000"/>
                </a:srgbClr>
              </a:gs>
              <a:gs pos="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ptos" panose="020B0004020202020204" pitchFamily="34" charset="0"/>
            </a:endParaRPr>
          </a:p>
        </p:txBody>
      </p:sp>
      <p:sp>
        <p:nvSpPr>
          <p:cNvPr id="68" name="TextBox 67">
            <a:extLst>
              <a:ext uri="{FF2B5EF4-FFF2-40B4-BE49-F238E27FC236}">
                <a16:creationId xmlns:a16="http://schemas.microsoft.com/office/drawing/2014/main" id="{71793672-9E6F-ECB8-3867-9199E37ABC1D}"/>
              </a:ext>
            </a:extLst>
          </p:cNvPr>
          <p:cNvSpPr txBox="1"/>
          <p:nvPr/>
        </p:nvSpPr>
        <p:spPr>
          <a:xfrm>
            <a:off x="262220" y="300058"/>
            <a:ext cx="4550798" cy="430887"/>
          </a:xfrm>
          <a:prstGeom prst="rect">
            <a:avLst/>
          </a:prstGeom>
          <a:noFill/>
        </p:spPr>
        <p:txBody>
          <a:bodyPr wrap="none" lIns="0" tIns="0" rIns="0" bIns="0" rtlCol="0">
            <a:spAutoFit/>
          </a:bodyPr>
          <a:lstStyle/>
          <a:p>
            <a:pPr algn="ctr">
              <a:tabLst>
                <a:tab pos="347663" algn="l"/>
              </a:tabLst>
            </a:pPr>
            <a:r>
              <a:rPr lang="en-US" sz="2800" b="1" dirty="0">
                <a:solidFill>
                  <a:srgbClr val="30353F"/>
                </a:solidFill>
                <a:latin typeface="Aptos" panose="020B0004020202020204" pitchFamily="34" charset="0"/>
              </a:rPr>
              <a:t>KEY RESEARCH QUESTIONS</a:t>
            </a:r>
          </a:p>
        </p:txBody>
      </p:sp>
    </p:spTree>
    <p:extLst>
      <p:ext uri="{BB962C8B-B14F-4D97-AF65-F5344CB8AC3E}">
        <p14:creationId xmlns:p14="http://schemas.microsoft.com/office/powerpoint/2010/main" val="3996867251"/>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repeatCount="indefinite" fill="hold" grpId="0" nodeType="afterEffect">
                                  <p:stCondLst>
                                    <p:cond delay="0"/>
                                  </p:stCondLst>
                                  <p:childTnLst>
                                    <p:animClr clrSpc="rgb" dir="cw">
                                      <p:cBhvr override="childStyle">
                                        <p:cTn id="6" dur="10000" fill="hold"/>
                                        <p:tgtEl>
                                          <p:spTgt spid="68"/>
                                        </p:tgtEl>
                                        <p:attrNameLst>
                                          <p:attrName>style.color</p:attrName>
                                        </p:attrNameLst>
                                      </p:cBhvr>
                                      <p:to>
                                        <a:srgbClr val="0070C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B5CF74-F7DD-3F02-1B41-7FA6AE010651}"/>
            </a:ext>
          </a:extLst>
        </p:cNvPr>
        <p:cNvGrpSpPr/>
        <p:nvPr/>
      </p:nvGrpSpPr>
      <p:grpSpPr>
        <a:xfrm>
          <a:off x="0" y="0"/>
          <a:ext cx="0" cy="0"/>
          <a:chOff x="0" y="0"/>
          <a:chExt cx="0" cy="0"/>
        </a:xfrm>
      </p:grpSpPr>
      <p:sp>
        <p:nvSpPr>
          <p:cNvPr id="20" name="Freeform 19">
            <a:extLst>
              <a:ext uri="{FF2B5EF4-FFF2-40B4-BE49-F238E27FC236}">
                <a16:creationId xmlns:a16="http://schemas.microsoft.com/office/drawing/2014/main" id="{106E8B8A-D038-3662-3D7B-0DE70088494A}"/>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latin typeface="Aptos" panose="020B0004020202020204" pitchFamily="34" charset="0"/>
            </a:endParaRPr>
          </a:p>
        </p:txBody>
      </p:sp>
      <p:sp>
        <p:nvSpPr>
          <p:cNvPr id="21" name="TextBox 20">
            <a:extLst>
              <a:ext uri="{FF2B5EF4-FFF2-40B4-BE49-F238E27FC236}">
                <a16:creationId xmlns:a16="http://schemas.microsoft.com/office/drawing/2014/main" id="{1EA69910-D687-98A1-52FE-A1B46468C834}"/>
              </a:ext>
            </a:extLst>
          </p:cNvPr>
          <p:cNvSpPr txBox="1"/>
          <p:nvPr/>
        </p:nvSpPr>
        <p:spPr>
          <a:xfrm>
            <a:off x="11907454" y="6481180"/>
            <a:ext cx="290464" cy="307777"/>
          </a:xfrm>
          <a:prstGeom prst="rect">
            <a:avLst/>
          </a:prstGeom>
          <a:noFill/>
        </p:spPr>
        <p:txBody>
          <a:bodyPr wrap="none" rtlCol="0">
            <a:spAutoFit/>
          </a:bodyPr>
          <a:lstStyle/>
          <a:p>
            <a:r>
              <a:rPr lang="en-US" sz="1400" b="1" dirty="0">
                <a:latin typeface="Aptos" panose="020B0004020202020204" pitchFamily="34" charset="0"/>
              </a:rPr>
              <a:t>3</a:t>
            </a:r>
          </a:p>
        </p:txBody>
      </p:sp>
      <p:sp>
        <p:nvSpPr>
          <p:cNvPr id="4" name="Title 3" hidden="1">
            <a:extLst>
              <a:ext uri="{FF2B5EF4-FFF2-40B4-BE49-F238E27FC236}">
                <a16:creationId xmlns:a16="http://schemas.microsoft.com/office/drawing/2014/main" id="{1463EF92-F6C4-4A01-CAC2-1E21BC2534D9}"/>
              </a:ext>
            </a:extLst>
          </p:cNvPr>
          <p:cNvSpPr>
            <a:spLocks noGrp="1"/>
          </p:cNvSpPr>
          <p:nvPr>
            <p:ph type="title"/>
          </p:nvPr>
        </p:nvSpPr>
        <p:spPr/>
        <p:txBody>
          <a:bodyPr/>
          <a:lstStyle/>
          <a:p>
            <a:r>
              <a:rPr lang="en-US" dirty="0"/>
              <a:t>Slide 3</a:t>
            </a:r>
          </a:p>
        </p:txBody>
      </p:sp>
      <p:sp>
        <p:nvSpPr>
          <p:cNvPr id="2" name="Rectangle 1">
            <a:extLst>
              <a:ext uri="{FF2B5EF4-FFF2-40B4-BE49-F238E27FC236}">
                <a16:creationId xmlns:a16="http://schemas.microsoft.com/office/drawing/2014/main" id="{7BAC0A99-1C70-7AB6-BBA6-0C30DAAABC4E}"/>
              </a:ext>
            </a:extLst>
          </p:cNvPr>
          <p:cNvSpPr>
            <a:spLocks noChangeArrowheads="1"/>
          </p:cNvSpPr>
          <p:nvPr/>
        </p:nvSpPr>
        <p:spPr bwMode="auto">
          <a:xfrm>
            <a:off x="293598" y="1111236"/>
            <a:ext cx="6832600" cy="4940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Aptos" panose="020B0004020202020204" pitchFamily="34" charset="0"/>
              </a:rPr>
              <a:t>Primary</a:t>
            </a:r>
            <a:r>
              <a:rPr kumimoji="0" lang="en-US" altLang="en-US" sz="1700" b="1"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a:ln>
                  <a:noFill/>
                </a:ln>
                <a:solidFill>
                  <a:schemeClr val="tx1"/>
                </a:solidFill>
                <a:effectLst/>
                <a:latin typeface="Aptos" panose="020B0004020202020204" pitchFamily="34" charset="0"/>
              </a:rPr>
              <a:t>Hypothesis</a:t>
            </a:r>
            <a:r>
              <a:rPr kumimoji="0" lang="en-US" altLang="en-US" sz="1700" b="0" i="0" u="none" strike="noStrike" cap="none" normalizeH="0" baseline="0" dirty="0">
                <a:ln>
                  <a:noFill/>
                </a:ln>
                <a:solidFill>
                  <a:schemeClr val="tx1"/>
                </a:solidFill>
                <a:effectLst/>
                <a:latin typeface="Arial" panose="020B0604020202020204" pitchFamily="34" charset="0"/>
              </a:rPr>
              <a:t>: </a:t>
            </a:r>
            <a:r>
              <a:rPr kumimoji="0" lang="en-US" altLang="en-US" sz="1600" b="0" i="0" u="none" strike="noStrike" cap="none" normalizeH="0" baseline="0" dirty="0">
                <a:ln>
                  <a:noFill/>
                </a:ln>
                <a:solidFill>
                  <a:schemeClr val="tx1"/>
                </a:solidFill>
                <a:effectLst/>
                <a:latin typeface="Arial" panose="020B0604020202020204" pitchFamily="34" charset="0"/>
              </a:rPr>
              <a:t>Trucking is the most dominant mode of transborder freight transport due to flexibility and reach, but it significantly contributes to environmental impact and border congestion.</a:t>
            </a:r>
          </a:p>
          <a:p>
            <a:pPr marL="0" marR="0" lvl="0" indent="0" algn="l" defTabSz="914400" rtl="0" eaLnBrk="0" fontAlgn="base" latinLnBrk="0" hangingPunct="0">
              <a:lnSpc>
                <a:spcPct val="15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Aptos" panose="020B0004020202020204" pitchFamily="34" charset="0"/>
              </a:rPr>
              <a:t>Supporting</a:t>
            </a:r>
            <a:r>
              <a:rPr kumimoji="0" lang="en-US" altLang="en-US" sz="1700" b="1"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a:ln>
                  <a:noFill/>
                </a:ln>
                <a:solidFill>
                  <a:schemeClr val="tx1"/>
                </a:solidFill>
                <a:effectLst/>
                <a:latin typeface="Aptos" panose="020B0004020202020204" pitchFamily="34" charset="0"/>
              </a:rPr>
              <a:t>Hypotheses</a:t>
            </a:r>
            <a:r>
              <a:rPr kumimoji="0" lang="en-US" altLang="en-US" sz="1700" b="0" i="0" u="none" strike="noStrike" cap="none" normalizeH="0" baseline="0" dirty="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Rail and pipeline freight offer greater sustainability and efficiency, yet remain underutilized.</a:t>
            </a: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Seasonal peaks particularly in Q2 and Q3 intensify freight activity, stressing infrastructure and causing delivery delays.</a:t>
            </a: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States with major ports or border crossings (e.g., Texas, California, Michigan) experience higher freight traffic and cost variability.</a:t>
            </a: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Import freight tends to be more concentrated and predictable than export freight, which shows higher variability across modes and destinations.</a:t>
            </a:r>
          </a:p>
        </p:txBody>
      </p:sp>
      <p:pic>
        <p:nvPicPr>
          <p:cNvPr id="3075" name="Picture 3" descr="Logistics &amp; Shipping Company - Ontario | York Transportation ...">
            <a:extLst>
              <a:ext uri="{FF2B5EF4-FFF2-40B4-BE49-F238E27FC236}">
                <a16:creationId xmlns:a16="http://schemas.microsoft.com/office/drawing/2014/main" id="{0BF82871-2F1D-4A0C-93F6-CD863663939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2933"/>
          <a:stretch>
            <a:fillRect/>
          </a:stretch>
        </p:blipFill>
        <p:spPr bwMode="auto">
          <a:xfrm>
            <a:off x="7445000" y="0"/>
            <a:ext cx="4747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DFB65B3B-7960-7ECD-51F8-A1A1B285B637}"/>
              </a:ext>
              <a:ext uri="{C183D7F6-B498-43B3-948B-1728B52AA6E4}">
                <adec:decorative xmlns:adec="http://schemas.microsoft.com/office/drawing/2017/decorative" val="1"/>
              </a:ext>
            </a:extLst>
          </p:cNvPr>
          <p:cNvSpPr/>
          <p:nvPr/>
        </p:nvSpPr>
        <p:spPr>
          <a:xfrm>
            <a:off x="7445000" y="0"/>
            <a:ext cx="4802938" cy="6858000"/>
          </a:xfrm>
          <a:prstGeom prst="rect">
            <a:avLst/>
          </a:prstGeom>
          <a:gradFill flip="none" rotWithShape="0">
            <a:gsLst>
              <a:gs pos="51000">
                <a:srgbClr val="1F2229">
                  <a:alpha val="27000"/>
                  <a:lumMod val="98000"/>
                </a:srgbClr>
              </a:gs>
              <a:gs pos="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ptos" panose="020B0004020202020204" pitchFamily="34" charset="0"/>
            </a:endParaRPr>
          </a:p>
        </p:txBody>
      </p:sp>
      <p:sp>
        <p:nvSpPr>
          <p:cNvPr id="7" name="TextBox 6">
            <a:extLst>
              <a:ext uri="{FF2B5EF4-FFF2-40B4-BE49-F238E27FC236}">
                <a16:creationId xmlns:a16="http://schemas.microsoft.com/office/drawing/2014/main" id="{9E65F8B7-1A75-02FC-3B6A-FA355B458946}"/>
              </a:ext>
            </a:extLst>
          </p:cNvPr>
          <p:cNvSpPr txBox="1"/>
          <p:nvPr/>
        </p:nvSpPr>
        <p:spPr>
          <a:xfrm>
            <a:off x="293598" y="375550"/>
            <a:ext cx="2202271" cy="430887"/>
          </a:xfrm>
          <a:prstGeom prst="rect">
            <a:avLst/>
          </a:prstGeom>
          <a:noFill/>
        </p:spPr>
        <p:txBody>
          <a:bodyPr wrap="none" lIns="0" tIns="0" rIns="0" bIns="0" rtlCol="0">
            <a:spAutoFit/>
          </a:bodyPr>
          <a:lstStyle/>
          <a:p>
            <a:pPr algn="ctr">
              <a:tabLst>
                <a:tab pos="347663" algn="l"/>
              </a:tabLst>
            </a:pPr>
            <a:r>
              <a:rPr lang="en-US" sz="2800" b="1" dirty="0">
                <a:solidFill>
                  <a:srgbClr val="30353F"/>
                </a:solidFill>
                <a:latin typeface="Aptos" panose="020B0004020202020204" pitchFamily="34" charset="0"/>
              </a:rPr>
              <a:t>HYPOTHESIS </a:t>
            </a:r>
          </a:p>
        </p:txBody>
      </p:sp>
    </p:spTree>
    <p:extLst>
      <p:ext uri="{BB962C8B-B14F-4D97-AF65-F5344CB8AC3E}">
        <p14:creationId xmlns:p14="http://schemas.microsoft.com/office/powerpoint/2010/main" val="338421001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repeatCount="indefinite" fill="hold" grpId="0" nodeType="afterEffect">
                                  <p:stCondLst>
                                    <p:cond delay="0"/>
                                  </p:stCondLst>
                                  <p:childTnLst>
                                    <p:animClr clrSpc="rgb" dir="cw">
                                      <p:cBhvr override="childStyle">
                                        <p:cTn id="6" dur="10000" fill="hold"/>
                                        <p:tgtEl>
                                          <p:spTgt spid="7"/>
                                        </p:tgtEl>
                                        <p:attrNameLst>
                                          <p:attrName>style.color</p:attrName>
                                        </p:attrNameLst>
                                      </p:cBhvr>
                                      <p:to>
                                        <a:srgbClr val="0070C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B33519-9C73-DD2E-B145-E0AC15C04966}"/>
            </a:ext>
          </a:extLst>
        </p:cNvPr>
        <p:cNvGrpSpPr/>
        <p:nvPr/>
      </p:nvGrpSpPr>
      <p:grpSpPr>
        <a:xfrm>
          <a:off x="0" y="0"/>
          <a:ext cx="0" cy="0"/>
          <a:chOff x="0" y="0"/>
          <a:chExt cx="0" cy="0"/>
        </a:xfrm>
      </p:grpSpPr>
      <p:pic>
        <p:nvPicPr>
          <p:cNvPr id="2054" name="Picture 6">
            <a:extLst>
              <a:ext uri="{FF2B5EF4-FFF2-40B4-BE49-F238E27FC236}">
                <a16:creationId xmlns:a16="http://schemas.microsoft.com/office/drawing/2014/main" id="{A73C2A87-20F6-6311-C693-0790710749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1648" y="3798473"/>
            <a:ext cx="6108701" cy="3059527"/>
          </a:xfrm>
          <a:prstGeom prst="rect">
            <a:avLst/>
          </a:prstGeom>
          <a:noFill/>
          <a:extLst>
            <a:ext uri="{909E8E84-426E-40DD-AFC4-6F175D3DCCD1}">
              <a14:hiddenFill xmlns:a14="http://schemas.microsoft.com/office/drawing/2010/main">
                <a:solidFill>
                  <a:srgbClr val="FFFFFF"/>
                </a:solidFill>
              </a14:hiddenFill>
            </a:ext>
          </a:extLst>
        </p:spPr>
      </p:pic>
      <p:sp>
        <p:nvSpPr>
          <p:cNvPr id="20" name="Freeform 19">
            <a:extLst>
              <a:ext uri="{FF2B5EF4-FFF2-40B4-BE49-F238E27FC236}">
                <a16:creationId xmlns:a16="http://schemas.microsoft.com/office/drawing/2014/main" id="{09E7771F-02BF-69C6-75FA-31FD89AF2367}"/>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latin typeface="Aptos" panose="020B0004020202020204" pitchFamily="34" charset="0"/>
            </a:endParaRPr>
          </a:p>
        </p:txBody>
      </p:sp>
      <p:sp>
        <p:nvSpPr>
          <p:cNvPr id="21" name="TextBox 20">
            <a:extLst>
              <a:ext uri="{FF2B5EF4-FFF2-40B4-BE49-F238E27FC236}">
                <a16:creationId xmlns:a16="http://schemas.microsoft.com/office/drawing/2014/main" id="{B6804C20-A1B9-C5CA-6174-89C3185E1C62}"/>
              </a:ext>
            </a:extLst>
          </p:cNvPr>
          <p:cNvSpPr txBox="1"/>
          <p:nvPr/>
        </p:nvSpPr>
        <p:spPr>
          <a:xfrm>
            <a:off x="11907454" y="6481180"/>
            <a:ext cx="290464" cy="307777"/>
          </a:xfrm>
          <a:prstGeom prst="rect">
            <a:avLst/>
          </a:prstGeom>
          <a:noFill/>
        </p:spPr>
        <p:txBody>
          <a:bodyPr wrap="none" rtlCol="0">
            <a:spAutoFit/>
          </a:bodyPr>
          <a:lstStyle/>
          <a:p>
            <a:r>
              <a:rPr lang="en-US" sz="1400" b="1" dirty="0">
                <a:latin typeface="Aptos" panose="020B0004020202020204" pitchFamily="34" charset="0"/>
              </a:rPr>
              <a:t>3</a:t>
            </a:r>
          </a:p>
        </p:txBody>
      </p:sp>
      <p:sp>
        <p:nvSpPr>
          <p:cNvPr id="4" name="Title 3" hidden="1">
            <a:extLst>
              <a:ext uri="{FF2B5EF4-FFF2-40B4-BE49-F238E27FC236}">
                <a16:creationId xmlns:a16="http://schemas.microsoft.com/office/drawing/2014/main" id="{665721B4-8F98-6DFA-DD3E-9AA81C4082C2}"/>
              </a:ext>
            </a:extLst>
          </p:cNvPr>
          <p:cNvSpPr>
            <a:spLocks noGrp="1"/>
          </p:cNvSpPr>
          <p:nvPr>
            <p:ph type="title"/>
          </p:nvPr>
        </p:nvSpPr>
        <p:spPr/>
        <p:txBody>
          <a:bodyPr/>
          <a:lstStyle/>
          <a:p>
            <a:r>
              <a:rPr lang="en-US" dirty="0"/>
              <a:t>Slide 3</a:t>
            </a:r>
          </a:p>
        </p:txBody>
      </p:sp>
      <p:pic>
        <p:nvPicPr>
          <p:cNvPr id="2050" name="Picture 2">
            <a:extLst>
              <a:ext uri="{FF2B5EF4-FFF2-40B4-BE49-F238E27FC236}">
                <a16:creationId xmlns:a16="http://schemas.microsoft.com/office/drawing/2014/main" id="{C8A0C33F-6FED-17C8-DDC4-51CAC68A30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173" y="852494"/>
            <a:ext cx="6346478" cy="323889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1575DD75-DA2E-77F2-4C70-4F7E5AB562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8651" y="852494"/>
            <a:ext cx="5424035" cy="323889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BBF8E91-3C3A-A5CC-2F1E-4B2F494FDB5B}"/>
              </a:ext>
            </a:extLst>
          </p:cNvPr>
          <p:cNvSpPr txBox="1"/>
          <p:nvPr/>
        </p:nvSpPr>
        <p:spPr>
          <a:xfrm>
            <a:off x="4803176" y="158657"/>
            <a:ext cx="2585644" cy="430887"/>
          </a:xfrm>
          <a:prstGeom prst="rect">
            <a:avLst/>
          </a:prstGeom>
          <a:noFill/>
        </p:spPr>
        <p:txBody>
          <a:bodyPr wrap="none" lIns="0" tIns="0" rIns="0" bIns="0" rtlCol="0">
            <a:spAutoFit/>
          </a:bodyPr>
          <a:lstStyle/>
          <a:p>
            <a:pPr algn="ctr">
              <a:tabLst>
                <a:tab pos="347663" algn="l"/>
              </a:tabLst>
            </a:pPr>
            <a:r>
              <a:rPr lang="en-US" sz="2800" b="1" dirty="0">
                <a:solidFill>
                  <a:srgbClr val="30353F"/>
                </a:solidFill>
                <a:latin typeface="Aptos" panose="020B0004020202020204" pitchFamily="34" charset="0"/>
              </a:rPr>
              <a:t>VISUALIZATION </a:t>
            </a:r>
          </a:p>
        </p:txBody>
      </p:sp>
    </p:spTree>
    <p:extLst>
      <p:ext uri="{BB962C8B-B14F-4D97-AF65-F5344CB8AC3E}">
        <p14:creationId xmlns:p14="http://schemas.microsoft.com/office/powerpoint/2010/main" val="19588166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repeatCount="indefinite" fill="hold" grpId="0" nodeType="afterEffect">
                                  <p:stCondLst>
                                    <p:cond delay="0"/>
                                  </p:stCondLst>
                                  <p:childTnLst>
                                    <p:animClr clrSpc="rgb" dir="cw">
                                      <p:cBhvr override="childStyle">
                                        <p:cTn id="6" dur="10000" fill="hold"/>
                                        <p:tgtEl>
                                          <p:spTgt spid="2"/>
                                        </p:tgtEl>
                                        <p:attrNameLst>
                                          <p:attrName>style.color</p:attrName>
                                        </p:attrNameLst>
                                      </p:cBhvr>
                                      <p:to>
                                        <a:srgbClr val="0070C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CBE48C-8F9D-9259-0C27-35413147002F}"/>
            </a:ext>
          </a:extLst>
        </p:cNvPr>
        <p:cNvGrpSpPr/>
        <p:nvPr/>
      </p:nvGrpSpPr>
      <p:grpSpPr>
        <a:xfrm>
          <a:off x="0" y="0"/>
          <a:ext cx="0" cy="0"/>
          <a:chOff x="0" y="0"/>
          <a:chExt cx="0" cy="0"/>
        </a:xfrm>
      </p:grpSpPr>
      <p:pic>
        <p:nvPicPr>
          <p:cNvPr id="5" name="Picture 2">
            <a:extLst>
              <a:ext uri="{FF2B5EF4-FFF2-40B4-BE49-F238E27FC236}">
                <a16:creationId xmlns:a16="http://schemas.microsoft.com/office/drawing/2014/main" id="{7C074487-0C96-05BA-35D2-05054D2CB0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419" b="1419"/>
          <a:stretch/>
        </p:blipFill>
        <p:spPr bwMode="auto">
          <a:xfrm>
            <a:off x="7500938" y="0"/>
            <a:ext cx="4705552" cy="6857999"/>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hidden="1">
            <a:extLst>
              <a:ext uri="{FF2B5EF4-FFF2-40B4-BE49-F238E27FC236}">
                <a16:creationId xmlns:a16="http://schemas.microsoft.com/office/drawing/2014/main" id="{42F38056-9A98-D8AF-46E2-4A66FF235DB9}"/>
              </a:ext>
            </a:extLst>
          </p:cNvPr>
          <p:cNvSpPr>
            <a:spLocks noGrp="1"/>
          </p:cNvSpPr>
          <p:nvPr>
            <p:ph type="title"/>
          </p:nvPr>
        </p:nvSpPr>
        <p:spPr/>
        <p:txBody>
          <a:bodyPr/>
          <a:lstStyle/>
          <a:p>
            <a:r>
              <a:rPr lang="en-US" dirty="0"/>
              <a:t>Slide 3</a:t>
            </a:r>
          </a:p>
        </p:txBody>
      </p:sp>
      <p:sp>
        <p:nvSpPr>
          <p:cNvPr id="2" name="Text 1">
            <a:extLst>
              <a:ext uri="{FF2B5EF4-FFF2-40B4-BE49-F238E27FC236}">
                <a16:creationId xmlns:a16="http://schemas.microsoft.com/office/drawing/2014/main" id="{F4EE64DD-7FDB-B829-11FB-86727EB2C9F8}"/>
              </a:ext>
            </a:extLst>
          </p:cNvPr>
          <p:cNvSpPr/>
          <p:nvPr/>
        </p:nvSpPr>
        <p:spPr>
          <a:xfrm>
            <a:off x="514056" y="863358"/>
            <a:ext cx="6570974" cy="2865845"/>
          </a:xfrm>
          <a:prstGeom prst="rect">
            <a:avLst/>
          </a:prstGeom>
          <a:noFill/>
          <a:ln/>
        </p:spPr>
        <p:txBody>
          <a:bodyPr wrap="square" lIns="0" tIns="0" rIns="0" bIns="0" rtlCol="0" anchor="t"/>
          <a:lstStyle/>
          <a:p>
            <a:pPr>
              <a:lnSpc>
                <a:spcPct val="150000"/>
              </a:lnSpc>
            </a:pPr>
            <a:r>
              <a:rPr lang="en-US" sz="1600" dirty="0">
                <a:latin typeface="Arial" panose="020B0604020202020204" pitchFamily="34" charset="0"/>
                <a:cs typeface="Arial" panose="020B0604020202020204" pitchFamily="34" charset="0"/>
              </a:rPr>
              <a:t>Road transport continues to dominate transborder freight movement due to its flexibility but it also remains the primary contributor to congestion and environmental emissions. Key logistical states such as, Texas, Michigan, and California play a central role in freight activity, necessitating ongoing investments in infrastructure and transportation systems. To mitigate environmental impact and improve freight resilience, greater emphasis should be placed on expanding the use of rail and water transport.</a:t>
            </a:r>
          </a:p>
        </p:txBody>
      </p:sp>
      <p:grpSp>
        <p:nvGrpSpPr>
          <p:cNvPr id="24" name="Group 23">
            <a:extLst>
              <a:ext uri="{FF2B5EF4-FFF2-40B4-BE49-F238E27FC236}">
                <a16:creationId xmlns:a16="http://schemas.microsoft.com/office/drawing/2014/main" id="{7A1655BE-EAD8-7EAB-4443-2D59894498A1}"/>
              </a:ext>
            </a:extLst>
          </p:cNvPr>
          <p:cNvGrpSpPr/>
          <p:nvPr/>
        </p:nvGrpSpPr>
        <p:grpSpPr>
          <a:xfrm>
            <a:off x="455574" y="4083108"/>
            <a:ext cx="4866086" cy="2774891"/>
            <a:chOff x="192405" y="3025200"/>
            <a:chExt cx="8331806" cy="3813691"/>
          </a:xfrm>
        </p:grpSpPr>
        <p:sp>
          <p:nvSpPr>
            <p:cNvPr id="3" name="Shape 2">
              <a:extLst>
                <a:ext uri="{FF2B5EF4-FFF2-40B4-BE49-F238E27FC236}">
                  <a16:creationId xmlns:a16="http://schemas.microsoft.com/office/drawing/2014/main" id="{0CA9CD7B-735F-F246-D86B-AEC0E22768C5}"/>
                </a:ext>
              </a:extLst>
            </p:cNvPr>
            <p:cNvSpPr/>
            <p:nvPr/>
          </p:nvSpPr>
          <p:spPr>
            <a:xfrm>
              <a:off x="400824" y="3025200"/>
              <a:ext cx="22860" cy="3813691"/>
            </a:xfrm>
            <a:prstGeom prst="roundRect">
              <a:avLst>
                <a:gd name="adj" fmla="val 359066"/>
              </a:avLst>
            </a:prstGeom>
            <a:solidFill>
              <a:srgbClr val="B2D4E5"/>
            </a:solidFill>
            <a:ln/>
          </p:spPr>
        </p:sp>
        <p:sp>
          <p:nvSpPr>
            <p:cNvPr id="7" name="Shape 3">
              <a:extLst>
                <a:ext uri="{FF2B5EF4-FFF2-40B4-BE49-F238E27FC236}">
                  <a16:creationId xmlns:a16="http://schemas.microsoft.com/office/drawing/2014/main" id="{0F58C906-86C8-1D78-3EA3-04E570C4D8CA}"/>
                </a:ext>
              </a:extLst>
            </p:cNvPr>
            <p:cNvSpPr/>
            <p:nvPr/>
          </p:nvSpPr>
          <p:spPr>
            <a:xfrm>
              <a:off x="609243" y="3453349"/>
              <a:ext cx="684014" cy="22860"/>
            </a:xfrm>
            <a:prstGeom prst="roundRect">
              <a:avLst>
                <a:gd name="adj" fmla="val 359066"/>
              </a:avLst>
            </a:prstGeom>
            <a:solidFill>
              <a:srgbClr val="B2D4E5"/>
            </a:solidFill>
            <a:ln/>
          </p:spPr>
        </p:sp>
        <p:sp>
          <p:nvSpPr>
            <p:cNvPr id="8" name="Shape 4">
              <a:extLst>
                <a:ext uri="{FF2B5EF4-FFF2-40B4-BE49-F238E27FC236}">
                  <a16:creationId xmlns:a16="http://schemas.microsoft.com/office/drawing/2014/main" id="{039BC268-69F4-206A-490C-1C5E8781AD8D}"/>
                </a:ext>
              </a:extLst>
            </p:cNvPr>
            <p:cNvSpPr/>
            <p:nvPr/>
          </p:nvSpPr>
          <p:spPr>
            <a:xfrm>
              <a:off x="192405" y="3244990"/>
              <a:ext cx="439698" cy="439698"/>
            </a:xfrm>
            <a:prstGeom prst="roundRect">
              <a:avLst>
                <a:gd name="adj" fmla="val 18668"/>
              </a:avLst>
            </a:prstGeom>
            <a:solidFill>
              <a:srgbClr val="CCEEFF"/>
            </a:solidFill>
            <a:ln w="7620">
              <a:solidFill>
                <a:srgbClr val="B2D4E5"/>
              </a:solidFill>
              <a:prstDash val="solid"/>
            </a:ln>
          </p:spPr>
          <p:txBody>
            <a:bodyPr anchor="ctr"/>
            <a:lstStyle/>
            <a:p>
              <a:pPr algn="ctr"/>
              <a:r>
                <a:rPr lang="en-US" sz="1600" dirty="0"/>
                <a:t>1</a:t>
              </a:r>
            </a:p>
          </p:txBody>
        </p:sp>
        <p:sp>
          <p:nvSpPr>
            <p:cNvPr id="10" name="Text 6">
              <a:extLst>
                <a:ext uri="{FF2B5EF4-FFF2-40B4-BE49-F238E27FC236}">
                  <a16:creationId xmlns:a16="http://schemas.microsoft.com/office/drawing/2014/main" id="{4AF2AAD1-0E45-0B3B-4FAD-F7A8C24DA6DD}"/>
                </a:ext>
              </a:extLst>
            </p:cNvPr>
            <p:cNvSpPr/>
            <p:nvPr/>
          </p:nvSpPr>
          <p:spPr>
            <a:xfrm>
              <a:off x="1487031" y="3220582"/>
              <a:ext cx="2564963" cy="320516"/>
            </a:xfrm>
            <a:prstGeom prst="rect">
              <a:avLst/>
            </a:prstGeom>
            <a:noFill/>
            <a:ln/>
          </p:spPr>
          <p:txBody>
            <a:bodyPr wrap="none" lIns="0" tIns="0" rIns="0" bIns="0" rtlCol="0" anchor="t"/>
            <a:lstStyle/>
            <a:p>
              <a:pPr marL="0" indent="0" algn="l">
                <a:lnSpc>
                  <a:spcPts val="2500"/>
                </a:lnSpc>
                <a:buNone/>
              </a:pPr>
              <a:r>
                <a:rPr lang="en-US" b="1" dirty="0">
                  <a:solidFill>
                    <a:srgbClr val="272525"/>
                  </a:solidFill>
                  <a:latin typeface="Aptos" panose="020B0004020202020204" pitchFamily="34" charset="0"/>
                  <a:ea typeface="Petrona Bold" pitchFamily="34" charset="-122"/>
                  <a:cs typeface="Petrona Bold" pitchFamily="34" charset="-120"/>
                </a:rPr>
                <a:t>Road Transport</a:t>
              </a:r>
              <a:endParaRPr lang="en-US" dirty="0">
                <a:latin typeface="Aptos" panose="020B0004020202020204" pitchFamily="34" charset="0"/>
              </a:endParaRPr>
            </a:p>
          </p:txBody>
        </p:sp>
        <p:sp>
          <p:nvSpPr>
            <p:cNvPr id="11" name="Text 7">
              <a:extLst>
                <a:ext uri="{FF2B5EF4-FFF2-40B4-BE49-F238E27FC236}">
                  <a16:creationId xmlns:a16="http://schemas.microsoft.com/office/drawing/2014/main" id="{535D411B-8934-533B-4D15-229E36E5C7DE}"/>
                </a:ext>
              </a:extLst>
            </p:cNvPr>
            <p:cNvSpPr/>
            <p:nvPr/>
          </p:nvSpPr>
          <p:spPr>
            <a:xfrm>
              <a:off x="1487029" y="3658256"/>
              <a:ext cx="7037182" cy="412291"/>
            </a:xfrm>
            <a:prstGeom prst="rect">
              <a:avLst/>
            </a:prstGeom>
            <a:noFill/>
            <a:ln/>
          </p:spPr>
          <p:txBody>
            <a:bodyPr wrap="none" lIns="0" tIns="0" rIns="0" bIns="0" rtlCol="0" anchor="t"/>
            <a:lstStyle/>
            <a:p>
              <a:pPr marL="0" indent="0" algn="l">
                <a:lnSpc>
                  <a:spcPts val="2450"/>
                </a:lnSpc>
                <a:buNone/>
              </a:pPr>
              <a:r>
                <a:rPr lang="en-US" sz="1500" dirty="0">
                  <a:solidFill>
                    <a:srgbClr val="272525"/>
                  </a:solidFill>
                  <a:latin typeface="Arial" panose="020B0604020202020204" pitchFamily="34" charset="0"/>
                  <a:ea typeface="Inter" pitchFamily="34" charset="-122"/>
                  <a:cs typeface="Arial" panose="020B0604020202020204" pitchFamily="34" charset="0"/>
                </a:rPr>
                <a:t>Dominant, but causes environmental emissions.</a:t>
              </a:r>
              <a:endParaRPr lang="en-US" sz="1500" dirty="0">
                <a:latin typeface="Arial" panose="020B0604020202020204" pitchFamily="34" charset="0"/>
                <a:cs typeface="Arial" panose="020B0604020202020204" pitchFamily="34" charset="0"/>
              </a:endParaRPr>
            </a:p>
          </p:txBody>
        </p:sp>
        <p:sp>
          <p:nvSpPr>
            <p:cNvPr id="12" name="Shape 8">
              <a:extLst>
                <a:ext uri="{FF2B5EF4-FFF2-40B4-BE49-F238E27FC236}">
                  <a16:creationId xmlns:a16="http://schemas.microsoft.com/office/drawing/2014/main" id="{B5BDA284-C052-D56B-8CEE-8D2B1A0B701B}"/>
                </a:ext>
              </a:extLst>
            </p:cNvPr>
            <p:cNvSpPr/>
            <p:nvPr/>
          </p:nvSpPr>
          <p:spPr>
            <a:xfrm>
              <a:off x="609243" y="4789707"/>
              <a:ext cx="684014" cy="22860"/>
            </a:xfrm>
            <a:prstGeom prst="roundRect">
              <a:avLst>
                <a:gd name="adj" fmla="val 359066"/>
              </a:avLst>
            </a:prstGeom>
            <a:solidFill>
              <a:srgbClr val="B2D4E5"/>
            </a:solidFill>
            <a:ln/>
          </p:spPr>
        </p:sp>
        <p:sp>
          <p:nvSpPr>
            <p:cNvPr id="13" name="Shape 9">
              <a:extLst>
                <a:ext uri="{FF2B5EF4-FFF2-40B4-BE49-F238E27FC236}">
                  <a16:creationId xmlns:a16="http://schemas.microsoft.com/office/drawing/2014/main" id="{7847C861-59E0-9048-4093-DBCC086DF113}"/>
                </a:ext>
              </a:extLst>
            </p:cNvPr>
            <p:cNvSpPr/>
            <p:nvPr/>
          </p:nvSpPr>
          <p:spPr>
            <a:xfrm>
              <a:off x="192405" y="4581347"/>
              <a:ext cx="439698" cy="439698"/>
            </a:xfrm>
            <a:prstGeom prst="roundRect">
              <a:avLst>
                <a:gd name="adj" fmla="val 18668"/>
              </a:avLst>
            </a:prstGeom>
            <a:solidFill>
              <a:srgbClr val="CCEEFF"/>
            </a:solidFill>
            <a:ln w="7620">
              <a:solidFill>
                <a:srgbClr val="B2D4E5"/>
              </a:solidFill>
              <a:prstDash val="solid"/>
            </a:ln>
          </p:spPr>
          <p:txBody>
            <a:bodyPr anchor="ctr"/>
            <a:lstStyle/>
            <a:p>
              <a:pPr algn="ctr"/>
              <a:r>
                <a:rPr lang="en-US" sz="1600" dirty="0"/>
                <a:t>2</a:t>
              </a:r>
            </a:p>
          </p:txBody>
        </p:sp>
        <p:sp>
          <p:nvSpPr>
            <p:cNvPr id="15" name="Text 11">
              <a:extLst>
                <a:ext uri="{FF2B5EF4-FFF2-40B4-BE49-F238E27FC236}">
                  <a16:creationId xmlns:a16="http://schemas.microsoft.com/office/drawing/2014/main" id="{5B29FA94-9D7D-DD3D-A441-C12D24066136}"/>
                </a:ext>
              </a:extLst>
            </p:cNvPr>
            <p:cNvSpPr/>
            <p:nvPr/>
          </p:nvSpPr>
          <p:spPr>
            <a:xfrm>
              <a:off x="1487031" y="4556939"/>
              <a:ext cx="2564963" cy="320516"/>
            </a:xfrm>
            <a:prstGeom prst="rect">
              <a:avLst/>
            </a:prstGeom>
            <a:noFill/>
            <a:ln/>
          </p:spPr>
          <p:txBody>
            <a:bodyPr wrap="none" lIns="0" tIns="0" rIns="0" bIns="0" rtlCol="0" anchor="t"/>
            <a:lstStyle/>
            <a:p>
              <a:pPr marL="0" indent="0" algn="l">
                <a:lnSpc>
                  <a:spcPts val="2500"/>
                </a:lnSpc>
                <a:buNone/>
              </a:pPr>
              <a:r>
                <a:rPr lang="en-US" b="1" dirty="0">
                  <a:solidFill>
                    <a:srgbClr val="272525"/>
                  </a:solidFill>
                  <a:latin typeface="Aptos" panose="020B0004020202020204" pitchFamily="34" charset="0"/>
                  <a:ea typeface="Petrona Bold" pitchFamily="34" charset="-122"/>
                  <a:cs typeface="Petrona Bold" pitchFamily="34" charset="-120"/>
                </a:rPr>
                <a:t>Key Freight Hubs</a:t>
              </a:r>
              <a:endParaRPr lang="en-US" dirty="0">
                <a:latin typeface="Aptos" panose="020B0004020202020204" pitchFamily="34" charset="0"/>
              </a:endParaRPr>
            </a:p>
          </p:txBody>
        </p:sp>
        <p:sp>
          <p:nvSpPr>
            <p:cNvPr id="16" name="Text 12">
              <a:extLst>
                <a:ext uri="{FF2B5EF4-FFF2-40B4-BE49-F238E27FC236}">
                  <a16:creationId xmlns:a16="http://schemas.microsoft.com/office/drawing/2014/main" id="{DACDE963-4A04-BF3A-E5A0-3CB018110345}"/>
                </a:ext>
              </a:extLst>
            </p:cNvPr>
            <p:cNvSpPr/>
            <p:nvPr/>
          </p:nvSpPr>
          <p:spPr>
            <a:xfrm>
              <a:off x="1487031" y="4994612"/>
              <a:ext cx="6408063" cy="439698"/>
            </a:xfrm>
            <a:prstGeom prst="rect">
              <a:avLst/>
            </a:prstGeom>
            <a:noFill/>
            <a:ln/>
          </p:spPr>
          <p:txBody>
            <a:bodyPr wrap="none" lIns="0" tIns="0" rIns="0" bIns="0" rtlCol="0" anchor="t"/>
            <a:lstStyle/>
            <a:p>
              <a:pPr marL="0" indent="0" algn="l">
                <a:lnSpc>
                  <a:spcPts val="2450"/>
                </a:lnSpc>
                <a:buNone/>
              </a:pPr>
              <a:r>
                <a:rPr lang="en-US" sz="1500" dirty="0">
                  <a:solidFill>
                    <a:srgbClr val="272525"/>
                  </a:solidFill>
                  <a:latin typeface="Arial" panose="020B0604020202020204" pitchFamily="34" charset="0"/>
                  <a:ea typeface="Inter" pitchFamily="34" charset="-122"/>
                  <a:cs typeface="Arial" panose="020B0604020202020204" pitchFamily="34" charset="0"/>
                </a:rPr>
                <a:t>TX, MI, CA need investment in infrastructure.</a:t>
              </a:r>
              <a:endParaRPr lang="en-US" sz="1500" dirty="0">
                <a:latin typeface="Arial" panose="020B0604020202020204" pitchFamily="34" charset="0"/>
                <a:cs typeface="Arial" panose="020B0604020202020204" pitchFamily="34" charset="0"/>
              </a:endParaRPr>
            </a:p>
          </p:txBody>
        </p:sp>
        <p:sp>
          <p:nvSpPr>
            <p:cNvPr id="17" name="Shape 13">
              <a:extLst>
                <a:ext uri="{FF2B5EF4-FFF2-40B4-BE49-F238E27FC236}">
                  <a16:creationId xmlns:a16="http://schemas.microsoft.com/office/drawing/2014/main" id="{DEE28EC2-2B36-C2BD-F469-4D10EF6CE9E5}"/>
                </a:ext>
              </a:extLst>
            </p:cNvPr>
            <p:cNvSpPr/>
            <p:nvPr/>
          </p:nvSpPr>
          <p:spPr>
            <a:xfrm>
              <a:off x="609243" y="6126064"/>
              <a:ext cx="684014" cy="22860"/>
            </a:xfrm>
            <a:prstGeom prst="roundRect">
              <a:avLst>
                <a:gd name="adj" fmla="val 359066"/>
              </a:avLst>
            </a:prstGeom>
            <a:solidFill>
              <a:srgbClr val="B2D4E5"/>
            </a:solidFill>
            <a:ln/>
          </p:spPr>
        </p:sp>
        <p:sp>
          <p:nvSpPr>
            <p:cNvPr id="18" name="Shape 14">
              <a:extLst>
                <a:ext uri="{FF2B5EF4-FFF2-40B4-BE49-F238E27FC236}">
                  <a16:creationId xmlns:a16="http://schemas.microsoft.com/office/drawing/2014/main" id="{8F5CF252-E826-B521-2DAD-841BBD9EA230}"/>
                </a:ext>
              </a:extLst>
            </p:cNvPr>
            <p:cNvSpPr/>
            <p:nvPr/>
          </p:nvSpPr>
          <p:spPr>
            <a:xfrm>
              <a:off x="192405" y="5917705"/>
              <a:ext cx="439698" cy="439698"/>
            </a:xfrm>
            <a:prstGeom prst="roundRect">
              <a:avLst>
                <a:gd name="adj" fmla="val 18668"/>
              </a:avLst>
            </a:prstGeom>
            <a:solidFill>
              <a:srgbClr val="CCEEFF"/>
            </a:solidFill>
            <a:ln w="7620">
              <a:solidFill>
                <a:srgbClr val="B2D4E5"/>
              </a:solidFill>
              <a:prstDash val="solid"/>
            </a:ln>
          </p:spPr>
          <p:txBody>
            <a:bodyPr anchor="ctr"/>
            <a:lstStyle/>
            <a:p>
              <a:pPr algn="ctr"/>
              <a:r>
                <a:rPr lang="en-US" sz="1600" dirty="0"/>
                <a:t>3</a:t>
              </a:r>
            </a:p>
          </p:txBody>
        </p:sp>
        <p:sp>
          <p:nvSpPr>
            <p:cNvPr id="22" name="Text 16">
              <a:extLst>
                <a:ext uri="{FF2B5EF4-FFF2-40B4-BE49-F238E27FC236}">
                  <a16:creationId xmlns:a16="http://schemas.microsoft.com/office/drawing/2014/main" id="{63F590A6-A5D5-01BB-9D47-47FE42DCA617}"/>
                </a:ext>
              </a:extLst>
            </p:cNvPr>
            <p:cNvSpPr/>
            <p:nvPr/>
          </p:nvSpPr>
          <p:spPr>
            <a:xfrm>
              <a:off x="1487031" y="5893297"/>
              <a:ext cx="2564963" cy="320516"/>
            </a:xfrm>
            <a:prstGeom prst="rect">
              <a:avLst/>
            </a:prstGeom>
            <a:noFill/>
            <a:ln/>
          </p:spPr>
          <p:txBody>
            <a:bodyPr wrap="none" lIns="0" tIns="0" rIns="0" bIns="0" rtlCol="0" anchor="t"/>
            <a:lstStyle/>
            <a:p>
              <a:pPr marL="0" indent="0" algn="l">
                <a:lnSpc>
                  <a:spcPts val="2500"/>
                </a:lnSpc>
                <a:buNone/>
              </a:pPr>
              <a:r>
                <a:rPr lang="en-US" b="1" dirty="0">
                  <a:solidFill>
                    <a:srgbClr val="272525"/>
                  </a:solidFill>
                  <a:latin typeface="Aptos" panose="020B0004020202020204" pitchFamily="34" charset="0"/>
                  <a:ea typeface="Petrona Bold" pitchFamily="34" charset="-122"/>
                  <a:cs typeface="Petrona Bold" pitchFamily="34" charset="-120"/>
                </a:rPr>
                <a:t>Import Charges</a:t>
              </a:r>
              <a:endParaRPr lang="en-US" dirty="0">
                <a:latin typeface="Aptos" panose="020B0004020202020204" pitchFamily="34" charset="0"/>
              </a:endParaRPr>
            </a:p>
          </p:txBody>
        </p:sp>
        <p:sp>
          <p:nvSpPr>
            <p:cNvPr id="23" name="Text 17">
              <a:extLst>
                <a:ext uri="{FF2B5EF4-FFF2-40B4-BE49-F238E27FC236}">
                  <a16:creationId xmlns:a16="http://schemas.microsoft.com/office/drawing/2014/main" id="{049F8E52-DE6E-0567-F917-27CC6E7D01D3}"/>
                </a:ext>
              </a:extLst>
            </p:cNvPr>
            <p:cNvSpPr/>
            <p:nvPr/>
          </p:nvSpPr>
          <p:spPr>
            <a:xfrm>
              <a:off x="1487031" y="6330971"/>
              <a:ext cx="6408063" cy="507920"/>
            </a:xfrm>
            <a:prstGeom prst="rect">
              <a:avLst/>
            </a:prstGeom>
            <a:noFill/>
            <a:ln/>
          </p:spPr>
          <p:txBody>
            <a:bodyPr wrap="none" lIns="0" tIns="0" rIns="0" bIns="0" rtlCol="0" anchor="t"/>
            <a:lstStyle/>
            <a:p>
              <a:pPr marL="0" indent="0" algn="l">
                <a:lnSpc>
                  <a:spcPts val="2450"/>
                </a:lnSpc>
                <a:buNone/>
              </a:pPr>
              <a:r>
                <a:rPr lang="en-US" sz="1500" dirty="0">
                  <a:solidFill>
                    <a:srgbClr val="272525"/>
                  </a:solidFill>
                  <a:latin typeface="Arial" panose="020B0604020202020204" pitchFamily="34" charset="0"/>
                  <a:ea typeface="Inter" pitchFamily="34" charset="-122"/>
                  <a:cs typeface="Arial" panose="020B0604020202020204" pitchFamily="34" charset="0"/>
                </a:rPr>
                <a:t>Need supply chain optimization.</a:t>
              </a:r>
              <a:endParaRPr lang="en-US" sz="1500" dirty="0">
                <a:latin typeface="Arial" panose="020B0604020202020204" pitchFamily="34" charset="0"/>
                <a:cs typeface="Arial" panose="020B0604020202020204" pitchFamily="34" charset="0"/>
              </a:endParaRPr>
            </a:p>
          </p:txBody>
        </p:sp>
      </p:grpSp>
      <p:sp>
        <p:nvSpPr>
          <p:cNvPr id="26" name="TextBox 25">
            <a:extLst>
              <a:ext uri="{FF2B5EF4-FFF2-40B4-BE49-F238E27FC236}">
                <a16:creationId xmlns:a16="http://schemas.microsoft.com/office/drawing/2014/main" id="{E5AFF454-0EE7-7B24-FD1E-260795F302C2}"/>
              </a:ext>
            </a:extLst>
          </p:cNvPr>
          <p:cNvSpPr txBox="1"/>
          <p:nvPr/>
        </p:nvSpPr>
        <p:spPr>
          <a:xfrm>
            <a:off x="514056" y="243889"/>
            <a:ext cx="2374561" cy="430887"/>
          </a:xfrm>
          <a:prstGeom prst="rect">
            <a:avLst/>
          </a:prstGeom>
          <a:noFill/>
        </p:spPr>
        <p:txBody>
          <a:bodyPr wrap="none" lIns="0" tIns="0" rIns="0" bIns="0" rtlCol="0">
            <a:spAutoFit/>
          </a:bodyPr>
          <a:lstStyle/>
          <a:p>
            <a:pPr algn="ctr">
              <a:tabLst>
                <a:tab pos="347663" algn="l"/>
              </a:tabLst>
            </a:pPr>
            <a:r>
              <a:rPr lang="en-US" sz="2800" b="1" dirty="0">
                <a:solidFill>
                  <a:srgbClr val="30353F"/>
                </a:solidFill>
                <a:latin typeface="Aptos" panose="020B0004020202020204" pitchFamily="34" charset="0"/>
              </a:rPr>
              <a:t>CONCLUSION </a:t>
            </a:r>
          </a:p>
        </p:txBody>
      </p:sp>
    </p:spTree>
    <p:extLst>
      <p:ext uri="{BB962C8B-B14F-4D97-AF65-F5344CB8AC3E}">
        <p14:creationId xmlns:p14="http://schemas.microsoft.com/office/powerpoint/2010/main" val="162189286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repeatCount="indefinite" fill="hold" grpId="0" nodeType="afterEffect">
                                  <p:stCondLst>
                                    <p:cond delay="0"/>
                                  </p:stCondLst>
                                  <p:childTnLst>
                                    <p:animClr clrSpc="rgb" dir="cw">
                                      <p:cBhvr override="childStyle">
                                        <p:cTn id="6" dur="10000" fill="hold"/>
                                        <p:tgtEl>
                                          <p:spTgt spid="26"/>
                                        </p:tgtEl>
                                        <p:attrNameLst>
                                          <p:attrName>style.color</p:attrName>
                                        </p:attrNameLst>
                                      </p:cBhvr>
                                      <p:to>
                                        <a:srgbClr val="0070C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6DB386-1063-9FF7-9F34-D9045AEDA217}"/>
            </a:ext>
          </a:extLst>
        </p:cNvPr>
        <p:cNvGrpSpPr/>
        <p:nvPr/>
      </p:nvGrpSpPr>
      <p:grpSpPr>
        <a:xfrm>
          <a:off x="0" y="0"/>
          <a:ext cx="0" cy="0"/>
          <a:chOff x="0" y="0"/>
          <a:chExt cx="0" cy="0"/>
        </a:xfrm>
      </p:grpSpPr>
      <p:pic>
        <p:nvPicPr>
          <p:cNvPr id="5" name="Picture 2">
            <a:extLst>
              <a:ext uri="{FF2B5EF4-FFF2-40B4-BE49-F238E27FC236}">
                <a16:creationId xmlns:a16="http://schemas.microsoft.com/office/drawing/2014/main" id="{96FE2930-AB4F-D1FF-ADCF-D51C9FDAE3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0702" r="30702"/>
          <a:stretch/>
        </p:blipFill>
        <p:spPr bwMode="auto">
          <a:xfrm>
            <a:off x="0" y="1"/>
            <a:ext cx="4802938" cy="6857999"/>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hidden="1">
            <a:extLst>
              <a:ext uri="{FF2B5EF4-FFF2-40B4-BE49-F238E27FC236}">
                <a16:creationId xmlns:a16="http://schemas.microsoft.com/office/drawing/2014/main" id="{654DA284-6C9D-14B9-5853-1A59E3B22A0B}"/>
              </a:ext>
            </a:extLst>
          </p:cNvPr>
          <p:cNvSpPr>
            <a:spLocks noGrp="1"/>
          </p:cNvSpPr>
          <p:nvPr>
            <p:ph type="title"/>
          </p:nvPr>
        </p:nvSpPr>
        <p:spPr/>
        <p:txBody>
          <a:bodyPr/>
          <a:lstStyle/>
          <a:p>
            <a:r>
              <a:rPr lang="en-US" dirty="0"/>
              <a:t>Slide 3</a:t>
            </a:r>
          </a:p>
        </p:txBody>
      </p:sp>
      <p:sp>
        <p:nvSpPr>
          <p:cNvPr id="3" name="TextBox 2">
            <a:extLst>
              <a:ext uri="{FF2B5EF4-FFF2-40B4-BE49-F238E27FC236}">
                <a16:creationId xmlns:a16="http://schemas.microsoft.com/office/drawing/2014/main" id="{6C52F39F-E64C-6F8B-BF25-683BBEF2E174}"/>
              </a:ext>
            </a:extLst>
          </p:cNvPr>
          <p:cNvSpPr txBox="1"/>
          <p:nvPr/>
        </p:nvSpPr>
        <p:spPr>
          <a:xfrm>
            <a:off x="5086573" y="923309"/>
            <a:ext cx="6916742" cy="3370474"/>
          </a:xfrm>
          <a:prstGeom prst="rect">
            <a:avLst/>
          </a:prstGeom>
          <a:noFill/>
        </p:spPr>
        <p:txBody>
          <a:bodyPr wrap="square">
            <a:spAutoFit/>
          </a:bodyPr>
          <a:lstStyle/>
          <a:p>
            <a:pPr>
              <a:lnSpc>
                <a:spcPct val="150000"/>
              </a:lnSpc>
            </a:pPr>
            <a:r>
              <a:rPr lang="en-US" sz="1600" dirty="0">
                <a:latin typeface="Arial" panose="020B0604020202020204" pitchFamily="34" charset="0"/>
                <a:cs typeface="Arial" panose="020B0604020202020204" pitchFamily="34" charset="0"/>
              </a:rPr>
              <a:t>To enhance the efficiency and sustainability of transborder freight movement, a strategic shift in transportation planning is essential. Greater investment should be directed toward rail and waterway infrastructure to reduce the overreliance on road transport and mitigate environmental impacts. Key logistics hubs such as Texas, Michigan, and California require targeted upgrades to improve throughput and accommodate seasonal surges. Additionally, adopting data-driven forecasting models will enable adaptive freight management during peak periods, while supporting the transition to cleaner, fuel-efficient transport alternatives.</a:t>
            </a:r>
          </a:p>
        </p:txBody>
      </p:sp>
      <p:sp>
        <p:nvSpPr>
          <p:cNvPr id="7" name="Rectangle 6">
            <a:extLst>
              <a:ext uri="{FF2B5EF4-FFF2-40B4-BE49-F238E27FC236}">
                <a16:creationId xmlns:a16="http://schemas.microsoft.com/office/drawing/2014/main" id="{73AEC2A5-B843-2366-79F0-AF1298EDC9D1}"/>
              </a:ext>
              <a:ext uri="{C183D7F6-B498-43B3-948B-1728B52AA6E4}">
                <adec:decorative xmlns:adec="http://schemas.microsoft.com/office/drawing/2017/decorative" val="1"/>
              </a:ext>
            </a:extLst>
          </p:cNvPr>
          <p:cNvSpPr/>
          <p:nvPr/>
        </p:nvSpPr>
        <p:spPr>
          <a:xfrm>
            <a:off x="0" y="0"/>
            <a:ext cx="4802938" cy="6858000"/>
          </a:xfrm>
          <a:prstGeom prst="rect">
            <a:avLst/>
          </a:prstGeom>
          <a:gradFill flip="none" rotWithShape="0">
            <a:gsLst>
              <a:gs pos="51000">
                <a:srgbClr val="1F2229">
                  <a:alpha val="27000"/>
                  <a:lumMod val="98000"/>
                </a:srgbClr>
              </a:gs>
              <a:gs pos="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ptos" panose="020B0004020202020204" pitchFamily="34" charset="0"/>
            </a:endParaRPr>
          </a:p>
        </p:txBody>
      </p:sp>
      <p:grpSp>
        <p:nvGrpSpPr>
          <p:cNvPr id="17" name="Group 16">
            <a:extLst>
              <a:ext uri="{FF2B5EF4-FFF2-40B4-BE49-F238E27FC236}">
                <a16:creationId xmlns:a16="http://schemas.microsoft.com/office/drawing/2014/main" id="{C9554831-B0F7-36CC-0BD5-AD31E25EB90B}"/>
              </a:ext>
            </a:extLst>
          </p:cNvPr>
          <p:cNvGrpSpPr/>
          <p:nvPr/>
        </p:nvGrpSpPr>
        <p:grpSpPr>
          <a:xfrm>
            <a:off x="5193220" y="4555886"/>
            <a:ext cx="4938559" cy="2302113"/>
            <a:chOff x="6192083" y="4697492"/>
            <a:chExt cx="7732634" cy="2869022"/>
          </a:xfrm>
        </p:grpSpPr>
        <p:sp>
          <p:nvSpPr>
            <p:cNvPr id="8" name="Shape 2">
              <a:extLst>
                <a:ext uri="{FF2B5EF4-FFF2-40B4-BE49-F238E27FC236}">
                  <a16:creationId xmlns:a16="http://schemas.microsoft.com/office/drawing/2014/main" id="{7E813D35-073A-6D62-F431-FE4745CBA593}"/>
                </a:ext>
              </a:extLst>
            </p:cNvPr>
            <p:cNvSpPr/>
            <p:nvPr/>
          </p:nvSpPr>
          <p:spPr>
            <a:xfrm>
              <a:off x="6192083" y="4764651"/>
              <a:ext cx="151208" cy="527194"/>
            </a:xfrm>
            <a:prstGeom prst="roundRect">
              <a:avLst>
                <a:gd name="adj" fmla="val 56004"/>
              </a:avLst>
            </a:prstGeom>
            <a:solidFill>
              <a:schemeClr val="tx1"/>
            </a:solidFill>
            <a:ln w="7620">
              <a:solidFill>
                <a:srgbClr val="B2D4E5"/>
              </a:solidFill>
              <a:prstDash val="solid"/>
            </a:ln>
          </p:spPr>
        </p:sp>
        <p:sp>
          <p:nvSpPr>
            <p:cNvPr id="9" name="Text 3">
              <a:extLst>
                <a:ext uri="{FF2B5EF4-FFF2-40B4-BE49-F238E27FC236}">
                  <a16:creationId xmlns:a16="http://schemas.microsoft.com/office/drawing/2014/main" id="{CE1AD9CF-3950-6324-A75F-3FAE4BCEDC9E}"/>
                </a:ext>
              </a:extLst>
            </p:cNvPr>
            <p:cNvSpPr/>
            <p:nvPr/>
          </p:nvSpPr>
          <p:spPr>
            <a:xfrm>
              <a:off x="6645712" y="4697492"/>
              <a:ext cx="5811914" cy="451723"/>
            </a:xfrm>
            <a:prstGeom prst="rect">
              <a:avLst/>
            </a:prstGeom>
            <a:noFill/>
            <a:ln/>
          </p:spPr>
          <p:txBody>
            <a:bodyPr wrap="none" lIns="0" tIns="0" rIns="0" bIns="0" rtlCol="0" anchor="t"/>
            <a:lstStyle/>
            <a:p>
              <a:pPr marL="0" indent="0" algn="l">
                <a:lnSpc>
                  <a:spcPts val="2600"/>
                </a:lnSpc>
                <a:buNone/>
              </a:pPr>
              <a:r>
                <a:rPr lang="en-US" b="1" dirty="0">
                  <a:solidFill>
                    <a:srgbClr val="272525"/>
                  </a:solidFill>
                  <a:latin typeface="Aptos" panose="020B0004020202020204" pitchFamily="34" charset="0"/>
                  <a:ea typeface="Petrona Bold" pitchFamily="34" charset="-122"/>
                  <a:cs typeface="Petrona Bold" pitchFamily="34" charset="-120"/>
                </a:rPr>
                <a:t>Invest in Rail / Water Transport</a:t>
              </a:r>
              <a:endParaRPr lang="en-US" dirty="0">
                <a:latin typeface="Aptos" panose="020B0004020202020204" pitchFamily="34" charset="0"/>
              </a:endParaRPr>
            </a:p>
          </p:txBody>
        </p:sp>
        <p:sp>
          <p:nvSpPr>
            <p:cNvPr id="10" name="Text 4">
              <a:extLst>
                <a:ext uri="{FF2B5EF4-FFF2-40B4-BE49-F238E27FC236}">
                  <a16:creationId xmlns:a16="http://schemas.microsoft.com/office/drawing/2014/main" id="{00E6B6BA-C15A-2CD1-946D-962AA51704B1}"/>
                </a:ext>
              </a:extLst>
            </p:cNvPr>
            <p:cNvSpPr/>
            <p:nvPr/>
          </p:nvSpPr>
          <p:spPr>
            <a:xfrm>
              <a:off x="6645712" y="5149215"/>
              <a:ext cx="7279005" cy="322421"/>
            </a:xfrm>
            <a:prstGeom prst="rect">
              <a:avLst/>
            </a:prstGeom>
            <a:noFill/>
            <a:ln/>
          </p:spPr>
          <p:txBody>
            <a:bodyPr wrap="none" lIns="0" tIns="0" rIns="0" bIns="0" rtlCol="0" anchor="t"/>
            <a:lstStyle/>
            <a:p>
              <a:pPr marL="0" indent="0" algn="l">
                <a:lnSpc>
                  <a:spcPts val="2500"/>
                </a:lnSpc>
                <a:buNone/>
              </a:pPr>
              <a:r>
                <a:rPr lang="en-US" sz="1400" dirty="0">
                  <a:solidFill>
                    <a:srgbClr val="272525"/>
                  </a:solidFill>
                  <a:latin typeface="Arial" panose="020B0604020202020204" pitchFamily="34" charset="0"/>
                  <a:ea typeface="Inter" pitchFamily="34" charset="-122"/>
                  <a:cs typeface="Arial" panose="020B0604020202020204" pitchFamily="34" charset="0"/>
                </a:rPr>
                <a:t>Expand intermodal hubs</a:t>
              </a:r>
              <a:endParaRPr lang="en-US" sz="1400" dirty="0">
                <a:latin typeface="Arial" panose="020B0604020202020204" pitchFamily="34" charset="0"/>
                <a:cs typeface="Arial" panose="020B0604020202020204" pitchFamily="34" charset="0"/>
              </a:endParaRPr>
            </a:p>
          </p:txBody>
        </p:sp>
        <p:sp>
          <p:nvSpPr>
            <p:cNvPr id="11" name="Shape 5">
              <a:extLst>
                <a:ext uri="{FF2B5EF4-FFF2-40B4-BE49-F238E27FC236}">
                  <a16:creationId xmlns:a16="http://schemas.microsoft.com/office/drawing/2014/main" id="{48A6CA1E-B3DA-9C69-94A4-98850A6D0216}"/>
                </a:ext>
              </a:extLst>
            </p:cNvPr>
            <p:cNvSpPr/>
            <p:nvPr/>
          </p:nvSpPr>
          <p:spPr>
            <a:xfrm>
              <a:off x="6494502" y="5740369"/>
              <a:ext cx="151208" cy="527194"/>
            </a:xfrm>
            <a:prstGeom prst="roundRect">
              <a:avLst>
                <a:gd name="adj" fmla="val 56004"/>
              </a:avLst>
            </a:prstGeom>
            <a:solidFill>
              <a:schemeClr val="tx1"/>
            </a:solidFill>
            <a:ln w="7620">
              <a:solidFill>
                <a:srgbClr val="B2D4E5"/>
              </a:solidFill>
              <a:prstDash val="solid"/>
            </a:ln>
          </p:spPr>
        </p:sp>
        <p:sp>
          <p:nvSpPr>
            <p:cNvPr id="12" name="Text 6">
              <a:extLst>
                <a:ext uri="{FF2B5EF4-FFF2-40B4-BE49-F238E27FC236}">
                  <a16:creationId xmlns:a16="http://schemas.microsoft.com/office/drawing/2014/main" id="{B8165383-C95B-B502-DB7C-32A3F7A3085D}"/>
                </a:ext>
              </a:extLst>
            </p:cNvPr>
            <p:cNvSpPr/>
            <p:nvPr/>
          </p:nvSpPr>
          <p:spPr>
            <a:xfrm>
              <a:off x="6948129" y="5673208"/>
              <a:ext cx="2884644" cy="451723"/>
            </a:xfrm>
            <a:prstGeom prst="rect">
              <a:avLst/>
            </a:prstGeom>
            <a:noFill/>
            <a:ln/>
          </p:spPr>
          <p:txBody>
            <a:bodyPr wrap="none" lIns="0" tIns="0" rIns="0" bIns="0" rtlCol="0" anchor="t"/>
            <a:lstStyle/>
            <a:p>
              <a:pPr marL="0" indent="0" algn="l">
                <a:lnSpc>
                  <a:spcPts val="2600"/>
                </a:lnSpc>
                <a:buNone/>
              </a:pPr>
              <a:r>
                <a:rPr lang="en-US" b="1" dirty="0">
                  <a:solidFill>
                    <a:srgbClr val="272525"/>
                  </a:solidFill>
                  <a:latin typeface="Aptos" panose="020B0004020202020204" pitchFamily="34" charset="0"/>
                  <a:ea typeface="Petrona Bold" pitchFamily="34" charset="-122"/>
                  <a:cs typeface="Petrona Bold" pitchFamily="34" charset="-120"/>
                </a:rPr>
                <a:t>Optimize Exports</a:t>
              </a:r>
              <a:endParaRPr lang="en-US" dirty="0">
                <a:latin typeface="Aptos" panose="020B0004020202020204" pitchFamily="34" charset="0"/>
              </a:endParaRPr>
            </a:p>
          </p:txBody>
        </p:sp>
        <p:sp>
          <p:nvSpPr>
            <p:cNvPr id="13" name="Text 7">
              <a:extLst>
                <a:ext uri="{FF2B5EF4-FFF2-40B4-BE49-F238E27FC236}">
                  <a16:creationId xmlns:a16="http://schemas.microsoft.com/office/drawing/2014/main" id="{E5B17AC7-9E33-D104-DC01-852CAD048829}"/>
                </a:ext>
              </a:extLst>
            </p:cNvPr>
            <p:cNvSpPr/>
            <p:nvPr/>
          </p:nvSpPr>
          <p:spPr>
            <a:xfrm>
              <a:off x="6948129" y="6124931"/>
              <a:ext cx="6976586" cy="403028"/>
            </a:xfrm>
            <a:prstGeom prst="rect">
              <a:avLst/>
            </a:prstGeom>
            <a:noFill/>
            <a:ln/>
          </p:spPr>
          <p:txBody>
            <a:bodyPr wrap="none" lIns="0" tIns="0" rIns="0" bIns="0" rtlCol="0" anchor="t"/>
            <a:lstStyle/>
            <a:p>
              <a:pPr marL="0" indent="0" algn="l">
                <a:lnSpc>
                  <a:spcPts val="2500"/>
                </a:lnSpc>
                <a:buNone/>
              </a:pPr>
              <a:r>
                <a:rPr lang="en-US" sz="1400" dirty="0">
                  <a:solidFill>
                    <a:srgbClr val="272525"/>
                  </a:solidFill>
                  <a:latin typeface="Arial" panose="020B0604020202020204" pitchFamily="34" charset="0"/>
                  <a:ea typeface="Inter" pitchFamily="34" charset="-122"/>
                  <a:cs typeface="Arial" panose="020B0604020202020204" pitchFamily="34" charset="0"/>
                </a:rPr>
                <a:t>Use trade agreements to lower tariffs</a:t>
              </a:r>
              <a:endParaRPr lang="en-US" sz="1400" dirty="0">
                <a:latin typeface="Arial" panose="020B0604020202020204" pitchFamily="34" charset="0"/>
                <a:cs typeface="Arial" panose="020B0604020202020204" pitchFamily="34" charset="0"/>
              </a:endParaRPr>
            </a:p>
          </p:txBody>
        </p:sp>
        <p:sp>
          <p:nvSpPr>
            <p:cNvPr id="14" name="Shape 8">
              <a:extLst>
                <a:ext uri="{FF2B5EF4-FFF2-40B4-BE49-F238E27FC236}">
                  <a16:creationId xmlns:a16="http://schemas.microsoft.com/office/drawing/2014/main" id="{8390B101-BD7C-42FF-42E9-ED33F76C1D80}"/>
                </a:ext>
              </a:extLst>
            </p:cNvPr>
            <p:cNvSpPr/>
            <p:nvPr/>
          </p:nvSpPr>
          <p:spPr>
            <a:xfrm>
              <a:off x="6796922" y="6716085"/>
              <a:ext cx="151208" cy="527194"/>
            </a:xfrm>
            <a:prstGeom prst="roundRect">
              <a:avLst>
                <a:gd name="adj" fmla="val 56004"/>
              </a:avLst>
            </a:prstGeom>
            <a:solidFill>
              <a:schemeClr val="tx1"/>
            </a:solidFill>
            <a:ln w="7620">
              <a:solidFill>
                <a:srgbClr val="B2D4E5"/>
              </a:solidFill>
              <a:prstDash val="solid"/>
            </a:ln>
          </p:spPr>
        </p:sp>
        <p:sp>
          <p:nvSpPr>
            <p:cNvPr id="15" name="Text 9">
              <a:extLst>
                <a:ext uri="{FF2B5EF4-FFF2-40B4-BE49-F238E27FC236}">
                  <a16:creationId xmlns:a16="http://schemas.microsoft.com/office/drawing/2014/main" id="{493A02EA-9691-58AE-4725-AB2FD5023DDB}"/>
                </a:ext>
              </a:extLst>
            </p:cNvPr>
            <p:cNvSpPr/>
            <p:nvPr/>
          </p:nvSpPr>
          <p:spPr>
            <a:xfrm>
              <a:off x="7250549" y="6648926"/>
              <a:ext cx="2856190" cy="330756"/>
            </a:xfrm>
            <a:prstGeom prst="rect">
              <a:avLst/>
            </a:prstGeom>
            <a:noFill/>
            <a:ln/>
          </p:spPr>
          <p:txBody>
            <a:bodyPr wrap="none" lIns="0" tIns="0" rIns="0" bIns="0" rtlCol="0" anchor="t"/>
            <a:lstStyle/>
            <a:p>
              <a:pPr marL="0" indent="0" algn="l">
                <a:lnSpc>
                  <a:spcPts val="2600"/>
                </a:lnSpc>
                <a:buNone/>
              </a:pPr>
              <a:r>
                <a:rPr lang="en-US" b="1" dirty="0">
                  <a:solidFill>
                    <a:srgbClr val="272525"/>
                  </a:solidFill>
                  <a:latin typeface="Aptos" panose="020B0004020202020204" pitchFamily="34" charset="0"/>
                  <a:ea typeface="Petrona Bold" pitchFamily="34" charset="-122"/>
                  <a:cs typeface="Petrona Bold" pitchFamily="34" charset="-120"/>
                </a:rPr>
                <a:t>Enhance Infrastructure</a:t>
              </a:r>
              <a:endParaRPr lang="en-US" dirty="0">
                <a:latin typeface="Aptos" panose="020B0004020202020204" pitchFamily="34" charset="0"/>
              </a:endParaRPr>
            </a:p>
          </p:txBody>
        </p:sp>
        <p:sp>
          <p:nvSpPr>
            <p:cNvPr id="16" name="Text 10">
              <a:extLst>
                <a:ext uri="{FF2B5EF4-FFF2-40B4-BE49-F238E27FC236}">
                  <a16:creationId xmlns:a16="http://schemas.microsoft.com/office/drawing/2014/main" id="{A3468CBF-DE14-DFE7-1C4A-65BCA16970A6}"/>
                </a:ext>
              </a:extLst>
            </p:cNvPr>
            <p:cNvSpPr/>
            <p:nvPr/>
          </p:nvSpPr>
          <p:spPr>
            <a:xfrm>
              <a:off x="7250549" y="7100647"/>
              <a:ext cx="6674168" cy="465867"/>
            </a:xfrm>
            <a:prstGeom prst="rect">
              <a:avLst/>
            </a:prstGeom>
            <a:noFill/>
            <a:ln/>
          </p:spPr>
          <p:txBody>
            <a:bodyPr wrap="none" lIns="0" tIns="0" rIns="0" bIns="0" rtlCol="0" anchor="t"/>
            <a:lstStyle/>
            <a:p>
              <a:pPr marL="0" indent="0" algn="l">
                <a:lnSpc>
                  <a:spcPts val="2500"/>
                </a:lnSpc>
                <a:buNone/>
              </a:pPr>
              <a:r>
                <a:rPr lang="en-US" sz="1400" dirty="0">
                  <a:solidFill>
                    <a:srgbClr val="272525"/>
                  </a:solidFill>
                  <a:latin typeface="Arial" panose="020B0604020202020204" pitchFamily="34" charset="0"/>
                  <a:ea typeface="Inter" pitchFamily="34" charset="-122"/>
                  <a:cs typeface="Arial" panose="020B0604020202020204" pitchFamily="34" charset="0"/>
                </a:rPr>
                <a:t>Increase warehouse capacity</a:t>
              </a:r>
              <a:endParaRPr lang="en-US" sz="1400" dirty="0">
                <a:latin typeface="Arial" panose="020B0604020202020204" pitchFamily="34" charset="0"/>
                <a:cs typeface="Arial" panose="020B0604020202020204" pitchFamily="34" charset="0"/>
              </a:endParaRPr>
            </a:p>
          </p:txBody>
        </p:sp>
      </p:grpSp>
      <p:sp>
        <p:nvSpPr>
          <p:cNvPr id="18" name="TextBox 17">
            <a:extLst>
              <a:ext uri="{FF2B5EF4-FFF2-40B4-BE49-F238E27FC236}">
                <a16:creationId xmlns:a16="http://schemas.microsoft.com/office/drawing/2014/main" id="{296AAA85-6CA4-5DCF-973E-196E2E7CE221}"/>
              </a:ext>
            </a:extLst>
          </p:cNvPr>
          <p:cNvSpPr txBox="1"/>
          <p:nvPr/>
        </p:nvSpPr>
        <p:spPr>
          <a:xfrm>
            <a:off x="5086573" y="208591"/>
            <a:ext cx="3551293" cy="430887"/>
          </a:xfrm>
          <a:prstGeom prst="rect">
            <a:avLst/>
          </a:prstGeom>
          <a:noFill/>
        </p:spPr>
        <p:txBody>
          <a:bodyPr wrap="none" lIns="0" tIns="0" rIns="0" bIns="0" rtlCol="0">
            <a:spAutoFit/>
          </a:bodyPr>
          <a:lstStyle/>
          <a:p>
            <a:pPr algn="ctr">
              <a:tabLst>
                <a:tab pos="347663" algn="l"/>
              </a:tabLst>
            </a:pPr>
            <a:r>
              <a:rPr lang="en-US" sz="2800" b="1" dirty="0">
                <a:solidFill>
                  <a:srgbClr val="30353F"/>
                </a:solidFill>
                <a:latin typeface="Aptos" panose="020B0004020202020204" pitchFamily="34" charset="0"/>
              </a:rPr>
              <a:t>RECOMMENDATIONS </a:t>
            </a:r>
          </a:p>
        </p:txBody>
      </p:sp>
    </p:spTree>
    <p:extLst>
      <p:ext uri="{BB962C8B-B14F-4D97-AF65-F5344CB8AC3E}">
        <p14:creationId xmlns:p14="http://schemas.microsoft.com/office/powerpoint/2010/main" val="13308821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repeatCount="indefinite" fill="hold" grpId="0" nodeType="afterEffect">
                                  <p:stCondLst>
                                    <p:cond delay="0"/>
                                  </p:stCondLst>
                                  <p:childTnLst>
                                    <p:animClr clrSpc="rgb" dir="cw">
                                      <p:cBhvr override="childStyle">
                                        <p:cTn id="6" dur="10000" fill="hold"/>
                                        <p:tgtEl>
                                          <p:spTgt spid="18"/>
                                        </p:tgtEl>
                                        <p:attrNameLst>
                                          <p:attrName>style.color</p:attrName>
                                        </p:attrNameLst>
                                      </p:cBhvr>
                                      <p:to>
                                        <a:srgbClr val="0070C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Data_Driven_Financial_Corporate.potx" id="{AF0BB5A1-6D8A-4FE6-8E42-5BDD7830AEFF}" vid="{0057B11C-41A7-4209-873B-0AFB0F6811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PowerPoint, from 24Slides</Template>
  <TotalTime>612</TotalTime>
  <Words>613</Words>
  <Application>Microsoft Office PowerPoint</Application>
  <PresentationFormat>Widescreen</PresentationFormat>
  <Paragraphs>75</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Arial</vt:lpstr>
      <vt:lpstr>Calibri</vt:lpstr>
      <vt:lpstr>Century Gothic</vt:lpstr>
      <vt:lpstr>Segoe UI Light</vt:lpstr>
      <vt:lpstr>Office Theme</vt:lpstr>
      <vt:lpstr>PowerPoint Presentation</vt:lpstr>
      <vt:lpstr>Slide 2</vt:lpstr>
      <vt:lpstr>Slide 3</vt:lpstr>
      <vt:lpstr>Slide 3</vt:lpstr>
      <vt:lpstr>Slide 3</vt:lpstr>
      <vt:lpstr>Slide 3</vt:lpstr>
      <vt:lpstr>Slide 3</vt:lpstr>
      <vt:lpstr>Slide 3</vt:lpstr>
      <vt:lpstr>Slide 3</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solomon sannie</dc:creator>
  <cp:lastModifiedBy>solomon sannie</cp:lastModifiedBy>
  <cp:revision>5</cp:revision>
  <dcterms:created xsi:type="dcterms:W3CDTF">2024-07-24T21:11:59Z</dcterms:created>
  <dcterms:modified xsi:type="dcterms:W3CDTF">2025-07-29T04:34:49Z</dcterms:modified>
</cp:coreProperties>
</file>